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charts/chart6.xml" ContentType="application/vnd.openxmlformats-officedocument.drawingml.chart+xml"/>
  <Override PartName="/ppt/notesSlides/notesSlide8.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charts/chart8.xml" ContentType="application/vnd.openxmlformats-officedocument.drawingml.chart+xml"/>
  <Override PartName="/ppt/drawings/drawing1.xml" ContentType="application/vnd.openxmlformats-officedocument.drawingml.chartshapes+xml"/>
  <Override PartName="/ppt/notesSlides/notesSlide10.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11.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notesSlides/notesSlide12.xml" ContentType="application/vnd.openxmlformats-officedocument.presentationml.notesSlide+xml"/>
  <Override PartName="/ppt/charts/chart13.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4.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5.xml" ContentType="application/vnd.openxmlformats-officedocument.drawingml.chart+xml"/>
  <Override PartName="/ppt/notesSlides/notesSlide18.xml" ContentType="application/vnd.openxmlformats-officedocument.presentationml.notesSlide+xml"/>
  <Override PartName="/ppt/charts/chart16.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5"/>
    <p:sldMasterId id="2147483664" r:id="rId6"/>
    <p:sldMasterId id="2147483718" r:id="rId7"/>
    <p:sldMasterId id="2147483720" r:id="rId8"/>
  </p:sldMasterIdLst>
  <p:notesMasterIdLst>
    <p:notesMasterId r:id="rId29"/>
  </p:notesMasterIdLst>
  <p:handoutMasterIdLst>
    <p:handoutMasterId r:id="rId30"/>
  </p:handoutMasterIdLst>
  <p:sldIdLst>
    <p:sldId id="428" r:id="rId9"/>
    <p:sldId id="429" r:id="rId10"/>
    <p:sldId id="304" r:id="rId11"/>
    <p:sldId id="352" r:id="rId12"/>
    <p:sldId id="437" r:id="rId13"/>
    <p:sldId id="442" r:id="rId14"/>
    <p:sldId id="456" r:id="rId15"/>
    <p:sldId id="466" r:id="rId16"/>
    <p:sldId id="473" r:id="rId17"/>
    <p:sldId id="479" r:id="rId18"/>
    <p:sldId id="459" r:id="rId19"/>
    <p:sldId id="460" r:id="rId20"/>
    <p:sldId id="461" r:id="rId21"/>
    <p:sldId id="478" r:id="rId22"/>
    <p:sldId id="470" r:id="rId23"/>
    <p:sldId id="474" r:id="rId24"/>
    <p:sldId id="467" r:id="rId25"/>
    <p:sldId id="476" r:id="rId26"/>
    <p:sldId id="469" r:id="rId27"/>
    <p:sldId id="430" r:id="rId2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nica M Parham" initials="MMP" lastIdx="2" clrIdx="0"/>
  <p:cmAuthor id="1" name=" monicap" initials="MMP" lastIdx="2" clrIdx="1"/>
  <p:cmAuthor id="2" name="Brian S. Lake" initials="BSL" lastIdx="39" clrIdx="2"/>
  <p:cmAuthor id="3" name="Elizabeth Lowery" initials="EL" lastIdx="4" clrIdx="3"/>
  <p:cmAuthor id="4" name="Mary Lake" initials="McL" lastIdx="9" clrIdx="4"/>
  <p:cmAuthor id="5" name="Mary C. Lake" initials="MCL" lastIdx="14"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6A6D"/>
    <a:srgbClr val="C80000"/>
    <a:srgbClr val="621B4B"/>
    <a:srgbClr val="EBEBEB"/>
    <a:srgbClr val="D4D4D4"/>
    <a:srgbClr val="B4B6B8"/>
    <a:srgbClr val="FF9878"/>
    <a:srgbClr val="360D1A"/>
    <a:srgbClr val="490F22"/>
    <a:srgbClr val="7A172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2" autoAdjust="0"/>
    <p:restoredTop sz="96192" autoAdjust="0"/>
  </p:normalViewPr>
  <p:slideViewPr>
    <p:cSldViewPr snapToGrid="0" snapToObjects="1" showGuides="1">
      <p:cViewPr varScale="1">
        <p:scale>
          <a:sx n="72" d="100"/>
          <a:sy n="72" d="100"/>
        </p:scale>
        <p:origin x="60" y="90"/>
      </p:cViewPr>
      <p:guideLst>
        <p:guide orient="horz" pos="2160"/>
        <p:guide pos="312"/>
      </p:guideLst>
    </p:cSldViewPr>
  </p:slideViewPr>
  <p:outlineViewPr>
    <p:cViewPr>
      <p:scale>
        <a:sx n="33" d="100"/>
        <a:sy n="33" d="100"/>
      </p:scale>
      <p:origin x="0" y="2981"/>
    </p:cViewPr>
  </p:outlineViewPr>
  <p:notesTextViewPr>
    <p:cViewPr>
      <p:scale>
        <a:sx n="100" d="100"/>
        <a:sy n="100" d="100"/>
      </p:scale>
      <p:origin x="0" y="0"/>
    </p:cViewPr>
  </p:notesTextViewPr>
  <p:sorterViewPr>
    <p:cViewPr>
      <p:scale>
        <a:sx n="100" d="100"/>
        <a:sy n="100" d="100"/>
      </p:scale>
      <p:origin x="0" y="-1392"/>
    </p:cViewPr>
  </p:sorterViewPr>
  <p:notesViewPr>
    <p:cSldViewPr snapToGrid="0" snapToObjects="1">
      <p:cViewPr>
        <p:scale>
          <a:sx n="100" d="100"/>
          <a:sy n="100" d="100"/>
        </p:scale>
        <p:origin x="1128" y="72"/>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theme" Target="theme/theme1.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xml"/><Relationship Id="rId1" Type="http://schemas.microsoft.com/office/2011/relationships/chartStyle" Target="style1.xml"/></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smtClean="0"/>
              <a:t>Organizations Represented</a:t>
            </a:r>
            <a:endParaRPr lang="en-US" sz="1600" dirty="0"/>
          </a:p>
        </c:rich>
      </c:tx>
      <c:layout>
        <c:manualLayout>
          <c:xMode val="edge"/>
          <c:yMode val="edge"/>
          <c:x val="0.31209326177992724"/>
          <c:y val="1.7754593804746616E-3"/>
        </c:manualLayout>
      </c:layout>
      <c:overlay val="0"/>
    </c:title>
    <c:autoTitleDeleted val="0"/>
    <c:plotArea>
      <c:layout>
        <c:manualLayout>
          <c:layoutTarget val="inner"/>
          <c:xMode val="edge"/>
          <c:yMode val="edge"/>
          <c:x val="0.34575912344192872"/>
          <c:y val="0.1077368070517115"/>
          <c:w val="0.45415547005443058"/>
          <c:h val="0.83351523662076565"/>
        </c:manualLayout>
      </c:layout>
      <c:barChart>
        <c:barDir val="bar"/>
        <c:grouping val="clustered"/>
        <c:varyColors val="0"/>
        <c:ser>
          <c:idx val="0"/>
          <c:order val="0"/>
          <c:tx>
            <c:strRef>
              <c:f>Sheet1!$B$1</c:f>
              <c:strCache>
                <c:ptCount val="1"/>
                <c:pt idx="0">
                  <c:v>%</c:v>
                </c:pt>
              </c:strCache>
            </c:strRef>
          </c:tx>
          <c:spPr>
            <a:solidFill>
              <a:schemeClr val="tx2"/>
            </a:solidFill>
          </c:spPr>
          <c:invertIfNegative val="0"/>
          <c:dLbls>
            <c:dLbl>
              <c:idx val="4"/>
              <c:layout>
                <c:manualLayout>
                  <c:x val="-1.0736730795666167E-2"/>
                  <c:y val="-3.2184319343460215E-3"/>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2.5102882285271623E-3"/>
                  <c:y val="5.268349367188274E-17"/>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2.5102882285271623E-3"/>
                  <c:y val="3.1673818052718847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Federal Legislature</c:v>
                </c:pt>
                <c:pt idx="1">
                  <c:v>Intelligence Agency</c:v>
                </c:pt>
                <c:pt idx="2">
                  <c:v>Federal Judicial Branch</c:v>
                </c:pt>
                <c:pt idx="3">
                  <c:v>Department of Defense or 
Military Service</c:v>
                </c:pt>
                <c:pt idx="4">
                  <c:v>Federal, Civilian or Independent 
Government Agency</c:v>
                </c:pt>
              </c:strCache>
            </c:strRef>
          </c:cat>
          <c:val>
            <c:numRef>
              <c:f>Sheet1!$B$2:$B$6</c:f>
              <c:numCache>
                <c:formatCode>0%</c:formatCode>
                <c:ptCount val="5"/>
                <c:pt idx="0">
                  <c:v>2.0000000000000014E-2</c:v>
                </c:pt>
                <c:pt idx="1">
                  <c:v>3.0000000000000016E-2</c:v>
                </c:pt>
                <c:pt idx="2">
                  <c:v>3.0000000000000016E-2</c:v>
                </c:pt>
                <c:pt idx="3">
                  <c:v>0.39000000000000024</c:v>
                </c:pt>
                <c:pt idx="4">
                  <c:v>0.54</c:v>
                </c:pt>
              </c:numCache>
            </c:numRef>
          </c:val>
        </c:ser>
        <c:dLbls>
          <c:showLegendKey val="0"/>
          <c:showVal val="0"/>
          <c:showCatName val="0"/>
          <c:showSerName val="0"/>
          <c:showPercent val="0"/>
          <c:showBubbleSize val="0"/>
        </c:dLbls>
        <c:gapWidth val="75"/>
        <c:axId val="476557704"/>
        <c:axId val="476562800"/>
      </c:barChart>
      <c:catAx>
        <c:axId val="476557704"/>
        <c:scaling>
          <c:orientation val="minMax"/>
        </c:scaling>
        <c:delete val="0"/>
        <c:axPos val="l"/>
        <c:numFmt formatCode="General" sourceLinked="0"/>
        <c:majorTickMark val="out"/>
        <c:minorTickMark val="none"/>
        <c:tickLblPos val="nextTo"/>
        <c:txPr>
          <a:bodyPr/>
          <a:lstStyle/>
          <a:p>
            <a:pPr>
              <a:defRPr sz="1200" baseline="0">
                <a:latin typeface="Calibri" pitchFamily="34" charset="0"/>
              </a:defRPr>
            </a:pPr>
            <a:endParaRPr lang="en-US"/>
          </a:p>
        </c:txPr>
        <c:crossAx val="476562800"/>
        <c:crosses val="autoZero"/>
        <c:auto val="1"/>
        <c:lblAlgn val="ctr"/>
        <c:lblOffset val="0"/>
        <c:noMultiLvlLbl val="0"/>
      </c:catAx>
      <c:valAx>
        <c:axId val="476562800"/>
        <c:scaling>
          <c:orientation val="minMax"/>
        </c:scaling>
        <c:delete val="0"/>
        <c:axPos val="b"/>
        <c:majorGridlines/>
        <c:numFmt formatCode="0%" sourceLinked="1"/>
        <c:majorTickMark val="out"/>
        <c:minorTickMark val="none"/>
        <c:tickLblPos val="nextTo"/>
        <c:txPr>
          <a:bodyPr/>
          <a:lstStyle/>
          <a:p>
            <a:pPr>
              <a:defRPr sz="1000"/>
            </a:pPr>
            <a:endParaRPr lang="en-US"/>
          </a:p>
        </c:txPr>
        <c:crossAx val="476557704"/>
        <c:crosses val="autoZero"/>
        <c:crossBetween val="between"/>
        <c:majorUnit val="0.1"/>
      </c:valAx>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smtClean="0"/>
              <a:t>Most Damaging</a:t>
            </a:r>
            <a:r>
              <a:rPr lang="en-US" sz="1600" baseline="0" dirty="0" smtClean="0"/>
              <a:t> </a:t>
            </a:r>
            <a:r>
              <a:rPr lang="en-US" sz="1600" u="sng" baseline="0" dirty="0" smtClean="0"/>
              <a:t>Insider</a:t>
            </a:r>
            <a:r>
              <a:rPr lang="en-US" sz="1600" baseline="0" dirty="0" smtClean="0"/>
              <a:t> Breach</a:t>
            </a:r>
            <a:endParaRPr lang="en-US" sz="1600" dirty="0"/>
          </a:p>
        </c:rich>
      </c:tx>
      <c:layout>
        <c:manualLayout>
          <c:xMode val="edge"/>
          <c:yMode val="edge"/>
          <c:x val="0.23084434213260369"/>
          <c:y val="3.1630515726841876E-2"/>
        </c:manualLayout>
      </c:layout>
      <c:overlay val="0"/>
    </c:title>
    <c:autoTitleDeleted val="0"/>
    <c:plotArea>
      <c:layout>
        <c:manualLayout>
          <c:layoutTarget val="inner"/>
          <c:xMode val="edge"/>
          <c:yMode val="edge"/>
          <c:x val="0.11070159926168856"/>
          <c:y val="0.21499001806390663"/>
          <c:w val="0.50283239267381563"/>
          <c:h val="0.72153013420375955"/>
        </c:manualLayout>
      </c:layout>
      <c:pieChart>
        <c:varyColors val="1"/>
        <c:ser>
          <c:idx val="0"/>
          <c:order val="0"/>
          <c:tx>
            <c:strRef>
              <c:f>Sheet1!$B$1</c:f>
              <c:strCache>
                <c:ptCount val="1"/>
                <c:pt idx="0">
                  <c:v>Customer Status</c:v>
                </c:pt>
              </c:strCache>
            </c:strRef>
          </c:tx>
          <c:spPr>
            <a:solidFill>
              <a:schemeClr val="accent2"/>
            </a:solidFill>
            <a:ln w="38100">
              <a:solidFill>
                <a:schemeClr val="bg1"/>
              </a:solidFill>
            </a:ln>
          </c:spPr>
          <c:dPt>
            <c:idx val="0"/>
            <c:bubble3D val="0"/>
            <c:spPr>
              <a:solidFill>
                <a:srgbClr val="696A6D"/>
              </a:solidFill>
              <a:ln w="38100">
                <a:solidFill>
                  <a:schemeClr val="bg1"/>
                </a:solidFill>
              </a:ln>
            </c:spPr>
          </c:dPt>
          <c:dPt>
            <c:idx val="1"/>
            <c:bubble3D val="0"/>
            <c:spPr>
              <a:solidFill>
                <a:srgbClr val="C80000"/>
              </a:solidFill>
              <a:ln w="38100">
                <a:solidFill>
                  <a:schemeClr val="bg1"/>
                </a:solidFill>
              </a:ln>
            </c:spPr>
          </c:dPt>
          <c:dPt>
            <c:idx val="2"/>
            <c:bubble3D val="0"/>
            <c:spPr>
              <a:solidFill>
                <a:srgbClr val="C80000">
                  <a:alpha val="61000"/>
                </a:srgbClr>
              </a:solidFill>
              <a:ln w="38100">
                <a:solidFill>
                  <a:schemeClr val="bg1"/>
                </a:solidFill>
              </a:ln>
            </c:spPr>
          </c:dPt>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Sheet1!$A$2:$A$4</c:f>
              <c:strCache>
                <c:ptCount val="3"/>
                <c:pt idx="0">
                  <c:v>Malicious 
insider</c:v>
                </c:pt>
                <c:pt idx="1">
                  <c:v>Accidental/ careless insider</c:v>
                </c:pt>
                <c:pt idx="2">
                  <c:v>Both are the same</c:v>
                </c:pt>
              </c:strCache>
            </c:strRef>
          </c:cat>
          <c:val>
            <c:numRef>
              <c:f>Sheet1!$B$2:$B$4</c:f>
              <c:numCache>
                <c:formatCode>0%</c:formatCode>
                <c:ptCount val="3"/>
                <c:pt idx="0">
                  <c:v>0.4300000000000001</c:v>
                </c:pt>
                <c:pt idx="1">
                  <c:v>0.22</c:v>
                </c:pt>
                <c:pt idx="2">
                  <c:v>0.35000000000000009</c:v>
                </c:pt>
              </c:numCache>
            </c:numRef>
          </c:val>
        </c:ser>
        <c:dLbls>
          <c:showLegendKey val="0"/>
          <c:showVal val="0"/>
          <c:showCatName val="0"/>
          <c:showSerName val="0"/>
          <c:showPercent val="0"/>
          <c:showBubbleSize val="0"/>
          <c:showLeaderLines val="1"/>
        </c:dLbls>
        <c:firstSliceAng val="342"/>
      </c:pieChart>
    </c:plotArea>
    <c:legend>
      <c:legendPos val="r"/>
      <c:layout>
        <c:manualLayout>
          <c:xMode val="edge"/>
          <c:yMode val="edge"/>
          <c:x val="0.63872426038672137"/>
          <c:y val="0.27599741974690606"/>
          <c:w val="0.34200515449346958"/>
          <c:h val="0.54004071050179381"/>
        </c:manualLayout>
      </c:layout>
      <c:overlay val="0"/>
      <c:txPr>
        <a:bodyPr/>
        <a:lstStyle/>
        <a:p>
          <a:pPr>
            <a:defRPr sz="1400"/>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smtClean="0"/>
              <a:t>Organization</a:t>
            </a:r>
            <a:r>
              <a:rPr lang="en-US" sz="1600" baseline="0" dirty="0" smtClean="0"/>
              <a:t> Has IT Security Policy</a:t>
            </a:r>
            <a:endParaRPr lang="en-US" sz="1600" dirty="0"/>
          </a:p>
        </c:rich>
      </c:tx>
      <c:layout>
        <c:manualLayout>
          <c:xMode val="edge"/>
          <c:yMode val="edge"/>
          <c:x val="0.15211855434162191"/>
          <c:y val="3.6149160830676402E-2"/>
        </c:manualLayout>
      </c:layout>
      <c:overlay val="0"/>
    </c:title>
    <c:autoTitleDeleted val="0"/>
    <c:plotArea>
      <c:layout>
        <c:manualLayout>
          <c:layoutTarget val="inner"/>
          <c:xMode val="edge"/>
          <c:yMode val="edge"/>
          <c:x val="0.11070159926168859"/>
          <c:y val="0.21499001806390669"/>
          <c:w val="0.50283239267381563"/>
          <c:h val="0.72153013420375955"/>
        </c:manualLayout>
      </c:layout>
      <c:doughnutChart>
        <c:varyColors val="1"/>
        <c:ser>
          <c:idx val="0"/>
          <c:order val="0"/>
          <c:tx>
            <c:strRef>
              <c:f>Sheet1!$B$1</c:f>
              <c:strCache>
                <c:ptCount val="1"/>
                <c:pt idx="0">
                  <c:v>Customer Status</c:v>
                </c:pt>
              </c:strCache>
            </c:strRef>
          </c:tx>
          <c:spPr>
            <a:solidFill>
              <a:schemeClr val="accent2"/>
            </a:solidFill>
            <a:ln w="38100">
              <a:solidFill>
                <a:schemeClr val="bg1"/>
              </a:solidFill>
            </a:ln>
          </c:spPr>
          <c:dPt>
            <c:idx val="0"/>
            <c:bubble3D val="0"/>
            <c:spPr>
              <a:solidFill>
                <a:schemeClr val="tx2"/>
              </a:solidFill>
              <a:ln w="38100">
                <a:solidFill>
                  <a:schemeClr val="bg1"/>
                </a:solidFill>
              </a:ln>
            </c:spPr>
          </c:dPt>
          <c:dPt>
            <c:idx val="1"/>
            <c:bubble3D val="0"/>
            <c:spPr>
              <a:solidFill>
                <a:schemeClr val="bg2"/>
              </a:solidFill>
              <a:ln w="38100">
                <a:solidFill>
                  <a:schemeClr val="bg1"/>
                </a:solidFill>
              </a:ln>
            </c:spPr>
          </c:dPt>
          <c:dPt>
            <c:idx val="2"/>
            <c:bubble3D val="0"/>
            <c:spPr>
              <a:solidFill>
                <a:schemeClr val="accent1"/>
              </a:solidFill>
              <a:ln w="38100">
                <a:solidFill>
                  <a:schemeClr val="bg1"/>
                </a:solidFill>
              </a:ln>
            </c:spPr>
          </c:dPt>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Sheet1!$A$2:$A$4</c:f>
              <c:strCache>
                <c:ptCount val="3"/>
                <c:pt idx="0">
                  <c:v>Yes</c:v>
                </c:pt>
                <c:pt idx="1">
                  <c:v>No</c:v>
                </c:pt>
                <c:pt idx="2">
                  <c:v>Not sure</c:v>
                </c:pt>
              </c:strCache>
            </c:strRef>
          </c:cat>
          <c:val>
            <c:numRef>
              <c:f>Sheet1!$B$2:$B$4</c:f>
              <c:numCache>
                <c:formatCode>0%</c:formatCode>
                <c:ptCount val="3"/>
                <c:pt idx="0">
                  <c:v>0.85000000000000042</c:v>
                </c:pt>
                <c:pt idx="1">
                  <c:v>7.0000000000000021E-2</c:v>
                </c:pt>
                <c:pt idx="2">
                  <c:v>9.0000000000000024E-2</c:v>
                </c:pt>
              </c:numCache>
            </c:numRef>
          </c:val>
        </c:ser>
        <c:dLbls>
          <c:showLegendKey val="0"/>
          <c:showVal val="0"/>
          <c:showCatName val="0"/>
          <c:showSerName val="0"/>
          <c:showPercent val="0"/>
          <c:showBubbleSize val="0"/>
          <c:showLeaderLines val="1"/>
        </c:dLbls>
        <c:firstSliceAng val="342"/>
        <c:holeSize val="50"/>
      </c:doughnutChart>
    </c:plotArea>
    <c:legend>
      <c:legendPos val="r"/>
      <c:layout>
        <c:manualLayout>
          <c:xMode val="edge"/>
          <c:yMode val="edge"/>
          <c:x val="0.60723394527032837"/>
          <c:y val="0.27599741974690606"/>
          <c:w val="0.28254995182229736"/>
          <c:h val="0.61307126614926455"/>
        </c:manualLayout>
      </c:layout>
      <c:overlay val="0"/>
      <c:txPr>
        <a:bodyPr/>
        <a:lstStyle/>
        <a:p>
          <a:pPr>
            <a:defRPr sz="1400"/>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How Policies</a:t>
            </a:r>
            <a:r>
              <a:rPr lang="en-US" sz="1600" baseline="0" dirty="0" smtClean="0"/>
              <a:t> Are Communicated</a:t>
            </a:r>
            <a:endParaRPr lang="en-US" sz="1600" dirty="0"/>
          </a:p>
        </c:rich>
      </c:tx>
      <c:layout>
        <c:manualLayout>
          <c:xMode val="edge"/>
          <c:yMode val="edge"/>
          <c:x val="0.26446537045304708"/>
          <c:y val="1.5312563184817213E-2"/>
        </c:manualLayout>
      </c:layout>
      <c:overlay val="0"/>
    </c:title>
    <c:autoTitleDeleted val="0"/>
    <c:plotArea>
      <c:layout>
        <c:manualLayout>
          <c:layoutTarget val="inner"/>
          <c:xMode val="edge"/>
          <c:yMode val="edge"/>
          <c:x val="0.26977393084005097"/>
          <c:y val="0.12597314105967575"/>
          <c:w val="0.70008032099397099"/>
          <c:h val="0.76675746296724367"/>
        </c:manualLayout>
      </c:layout>
      <c:barChart>
        <c:barDir val="bar"/>
        <c:grouping val="clustered"/>
        <c:varyColors val="0"/>
        <c:ser>
          <c:idx val="0"/>
          <c:order val="0"/>
          <c:tx>
            <c:strRef>
              <c:f>Sheet1!$B$1</c:f>
              <c:strCache>
                <c:ptCount val="1"/>
                <c:pt idx="0">
                  <c:v>Total</c:v>
                </c:pt>
              </c:strCache>
            </c:strRef>
          </c:tx>
          <c:spPr>
            <a:solidFill>
              <a:schemeClr val="tx2"/>
            </a:solidFill>
          </c:spPr>
          <c:invertIfNegative val="0"/>
          <c:dLbls>
            <c:spPr>
              <a:noFill/>
              <a:ln>
                <a:noFill/>
              </a:ln>
              <a:effectLst/>
            </c:spPr>
            <c:txPr>
              <a:bodyPr/>
              <a:lstStyle/>
              <a:p>
                <a:pPr>
                  <a:defRPr sz="14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Sheet1!$A$2:$A$7</c:f>
              <c:strCache>
                <c:ptCount val="6"/>
                <c:pt idx="0">
                  <c:v>Other</c:v>
                </c:pt>
                <c:pt idx="1">
                  <c:v>They are not communicated 
or reviewed</c:v>
                </c:pt>
                <c:pt idx="2">
                  <c:v>They are available for access via an internal system/Intranet</c:v>
                </c:pt>
                <c:pt idx="3">
                  <c:v>Whenever there is an update in policy</c:v>
                </c:pt>
                <c:pt idx="4">
                  <c:v>After initial hire</c:v>
                </c:pt>
                <c:pt idx="5">
                  <c:v> Frequently and regularly (i.e., 
via email reminders and tips)</c:v>
                </c:pt>
              </c:strCache>
            </c:strRef>
          </c:cat>
          <c:val>
            <c:numRef>
              <c:f>Sheet1!$B$2:$B$7</c:f>
              <c:numCache>
                <c:formatCode>0%</c:formatCode>
                <c:ptCount val="6"/>
                <c:pt idx="0">
                  <c:v>3.500000000000001E-2</c:v>
                </c:pt>
                <c:pt idx="1">
                  <c:v>4.1000000000000002E-2</c:v>
                </c:pt>
                <c:pt idx="2">
                  <c:v>0.4820000000000001</c:v>
                </c:pt>
                <c:pt idx="3">
                  <c:v>0.55300000000000005</c:v>
                </c:pt>
                <c:pt idx="4">
                  <c:v>0.55900000000000005</c:v>
                </c:pt>
                <c:pt idx="5">
                  <c:v>0.75900000000000023</c:v>
                </c:pt>
              </c:numCache>
            </c:numRef>
          </c:val>
        </c:ser>
        <c:dLbls>
          <c:showLegendKey val="0"/>
          <c:showVal val="0"/>
          <c:showCatName val="0"/>
          <c:showSerName val="0"/>
          <c:showPercent val="0"/>
          <c:showBubbleSize val="0"/>
        </c:dLbls>
        <c:gapWidth val="100"/>
        <c:axId val="426250768"/>
        <c:axId val="426251944"/>
      </c:barChart>
      <c:catAx>
        <c:axId val="426250768"/>
        <c:scaling>
          <c:orientation val="minMax"/>
        </c:scaling>
        <c:delete val="0"/>
        <c:axPos val="l"/>
        <c:numFmt formatCode="General" sourceLinked="0"/>
        <c:majorTickMark val="out"/>
        <c:minorTickMark val="none"/>
        <c:tickLblPos val="nextTo"/>
        <c:txPr>
          <a:bodyPr/>
          <a:lstStyle/>
          <a:p>
            <a:pPr>
              <a:defRPr sz="1200"/>
            </a:pPr>
            <a:endParaRPr lang="en-US"/>
          </a:p>
        </c:txPr>
        <c:crossAx val="426251944"/>
        <c:crosses val="autoZero"/>
        <c:auto val="1"/>
        <c:lblAlgn val="ctr"/>
        <c:lblOffset val="1"/>
        <c:noMultiLvlLbl val="0"/>
      </c:catAx>
      <c:valAx>
        <c:axId val="426251944"/>
        <c:scaling>
          <c:orientation val="minMax"/>
          <c:max val="0.8"/>
        </c:scaling>
        <c:delete val="0"/>
        <c:axPos val="b"/>
        <c:majorGridlines/>
        <c:numFmt formatCode="0%" sourceLinked="0"/>
        <c:majorTickMark val="out"/>
        <c:minorTickMark val="none"/>
        <c:tickLblPos val="nextTo"/>
        <c:txPr>
          <a:bodyPr/>
          <a:lstStyle/>
          <a:p>
            <a:pPr>
              <a:defRPr sz="1200"/>
            </a:pPr>
            <a:endParaRPr lang="en-US"/>
          </a:p>
        </c:txPr>
        <c:crossAx val="426250768"/>
        <c:crosses val="autoZero"/>
        <c:crossBetween val="between"/>
      </c:valAx>
      <c:spPr>
        <a:noFill/>
        <a:ln>
          <a:noFill/>
        </a:ln>
      </c:spPr>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152248957098889"/>
          <c:y val="0.14817964077335166"/>
          <c:w val="0.70941193272062808"/>
          <c:h val="0.78510698735632256"/>
        </c:manualLayout>
      </c:layout>
      <c:barChart>
        <c:barDir val="bar"/>
        <c:grouping val="percentStacked"/>
        <c:varyColors val="0"/>
        <c:ser>
          <c:idx val="0"/>
          <c:order val="0"/>
          <c:tx>
            <c:strRef>
              <c:f>Sheet1!$B$1</c:f>
              <c:strCache>
                <c:ptCount val="1"/>
                <c:pt idx="0">
                  <c:v>Not at all confident </c:v>
                </c:pt>
              </c:strCache>
            </c:strRef>
          </c:tx>
          <c:spPr>
            <a:solidFill>
              <a:schemeClr val="accent1"/>
            </a:solidFill>
          </c:spPr>
          <c:invertIfNegative val="0"/>
          <c:dLbls>
            <c:dLbl>
              <c:idx val="0"/>
              <c:layout>
                <c:manualLayout>
                  <c:x val="-4.4923624532355183E-3"/>
                  <c:y val="2.6409442852253183E-3"/>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5.490601792720783E-17"/>
                  <c:y val="7.9228328556758335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2.9949083021570092E-3"/>
                  <c:y val="7.9228328556759306E-3"/>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4974541510784482E-3"/>
                  <c:y val="7.9228328556759306E-3"/>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2.9949672570448466E-3"/>
                  <c:y val="7.9228328556759306E-3"/>
                </c:manualLayout>
              </c:layout>
              <c:showLegendKey val="0"/>
              <c:showVal val="1"/>
              <c:showCatName val="0"/>
              <c:showSerName val="0"/>
              <c:showPercent val="0"/>
              <c:showBubbleSize val="0"/>
              <c:extLst>
                <c:ext xmlns:c15="http://schemas.microsoft.com/office/drawing/2012/chart" uri="{CE6537A1-D6FC-4f65-9D91-7224C49458BB}">
                  <c15:layout>
                    <c:manualLayout>
                      <c:w val="3.4890681720129116E-2"/>
                      <c:h val="5.3056570690176476E-2"/>
                    </c:manualLayout>
                  </c15:layout>
                </c:ext>
              </c:extLst>
            </c:dLbl>
            <c:dLbl>
              <c:idx val="6"/>
              <c:layout>
                <c:manualLayout>
                  <c:x val="-5.490601792720783E-17"/>
                  <c:y val="5.2818885704505724E-3"/>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2.9949083021570092E-3"/>
                  <c:y val="7.9228328556759306E-3"/>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0"/>
                  <c:y val="7.9228328556759063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Malicious external threats</c:v>
                </c:pt>
                <c:pt idx="1">
                  <c:v>Malicious insider threats</c:v>
                </c:pt>
                <c:pt idx="2">
                  <c:v>Accidental/careless insider threats</c:v>
                </c:pt>
              </c:strCache>
            </c:strRef>
          </c:cat>
          <c:val>
            <c:numRef>
              <c:f>Sheet1!$B$2:$B$4</c:f>
              <c:numCache>
                <c:formatCode>0%</c:formatCode>
                <c:ptCount val="3"/>
                <c:pt idx="0">
                  <c:v>9.0000000000000024E-2</c:v>
                </c:pt>
                <c:pt idx="1">
                  <c:v>0.14000000000000001</c:v>
                </c:pt>
                <c:pt idx="2">
                  <c:v>0.14000000000000001</c:v>
                </c:pt>
              </c:numCache>
            </c:numRef>
          </c:val>
        </c:ser>
        <c:ser>
          <c:idx val="1"/>
          <c:order val="1"/>
          <c:tx>
            <c:strRef>
              <c:f>Sheet1!$C$1</c:f>
              <c:strCache>
                <c:ptCount val="1"/>
                <c:pt idx="0">
                  <c:v>Somewhat confident</c:v>
                </c:pt>
              </c:strCache>
            </c:strRef>
          </c:tx>
          <c:spPr>
            <a:solidFill>
              <a:schemeClr val="bg2"/>
            </a:solidFill>
          </c:spPr>
          <c:invertIfNegative val="0"/>
          <c:dLbls>
            <c:dLbl>
              <c:idx val="0"/>
              <c:layout>
                <c:manualLayout>
                  <c:x val="-1.4974541510784482E-3"/>
                  <c:y val="7.9228328556758335E-3"/>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9949083021570083E-3"/>
                  <c:y val="5.2818885704506244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4974541510785581E-3"/>
                  <c:y val="1.0563777140901245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0"/>
                  <c:y val="-1.5845665711351861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1.4974541510785044E-3"/>
                  <c:y val="-1.5845665711351861E-2"/>
                </c:manualLayout>
              </c:layout>
              <c:showLegendKey val="0"/>
              <c:showVal val="1"/>
              <c:showCatName val="0"/>
              <c:showSerName val="0"/>
              <c:showPercent val="0"/>
              <c:showBubbleSize val="0"/>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layout>
                <c:manualLayout>
                  <c:x val="-5.4906017927207756E-17"/>
                  <c:y val="-1.5845665711351861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0"/>
                  <c:y val="-1.5845665711351861E-2"/>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5.4906017927207756E-17"/>
                  <c:y val="-1.5845665711351861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Malicious external threats</c:v>
                </c:pt>
                <c:pt idx="1">
                  <c:v>Malicious insider threats</c:v>
                </c:pt>
                <c:pt idx="2">
                  <c:v>Accidental/careless insider threats</c:v>
                </c:pt>
              </c:strCache>
            </c:strRef>
          </c:cat>
          <c:val>
            <c:numRef>
              <c:f>Sheet1!$C$2:$C$4</c:f>
              <c:numCache>
                <c:formatCode>0%</c:formatCode>
                <c:ptCount val="3"/>
                <c:pt idx="0">
                  <c:v>0.52</c:v>
                </c:pt>
                <c:pt idx="1">
                  <c:v>0.55000000000000004</c:v>
                </c:pt>
                <c:pt idx="2">
                  <c:v>0.56000000000000005</c:v>
                </c:pt>
              </c:numCache>
            </c:numRef>
          </c:val>
        </c:ser>
        <c:ser>
          <c:idx val="2"/>
          <c:order val="2"/>
          <c:tx>
            <c:strRef>
              <c:f>Sheet1!$D$1</c:f>
              <c:strCache>
                <c:ptCount val="1"/>
                <c:pt idx="0">
                  <c:v>Very confident</c:v>
                </c:pt>
              </c:strCache>
            </c:strRef>
          </c:tx>
          <c:spPr>
            <a:solidFill>
              <a:schemeClr val="tx2"/>
            </a:solidFill>
          </c:spPr>
          <c:invertIfNegative val="0"/>
          <c:dLbls>
            <c:dLbl>
              <c:idx val="0"/>
              <c:layout>
                <c:manualLayout>
                  <c:x val="1.4975131059663425E-3"/>
                  <c:y val="5.2818885704505282E-3"/>
                </c:manualLayout>
              </c:layout>
              <c:spPr>
                <a:noFill/>
                <a:ln>
                  <a:noFill/>
                </a:ln>
                <a:effectLst/>
              </c:spPr>
              <c:txPr>
                <a:bodyPr wrap="square" lIns="38100" tIns="19050" rIns="38100" bIns="19050" anchor="ctr">
                  <a:noAutofit/>
                </a:bodyPr>
                <a:lstStyle/>
                <a:p>
                  <a:pPr>
                    <a:defRPr sz="1400" b="1">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5.585503983522816E-2"/>
                      <c:h val="3.7210904978824615E-2"/>
                    </c:manualLayout>
                  </c15:layout>
                </c:ext>
              </c:extLst>
            </c:dLbl>
            <c:dLbl>
              <c:idx val="1"/>
              <c:layout>
                <c:manualLayout>
                  <c:x val="0"/>
                  <c:y val="7.9228328556758335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5.490601792720783E-17"/>
                  <c:y val="5.2818885704506279E-3"/>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5.895488783773659E-8"/>
                  <c:y val="5.2818885704506279E-3"/>
                </c:manualLayout>
              </c:layout>
              <c:showLegendKey val="0"/>
              <c:showVal val="1"/>
              <c:showCatName val="0"/>
              <c:showSerName val="0"/>
              <c:showPercent val="0"/>
              <c:showBubbleSize val="0"/>
              <c:extLst>
                <c:ext xmlns:c15="http://schemas.microsoft.com/office/drawing/2012/chart" uri="{CE6537A1-D6FC-4f65-9D91-7224C49458BB}">
                  <c15:layout>
                    <c:manualLayout>
                      <c:w val="3.4890681720129116E-2"/>
                      <c:h val="5.3056570690176476E-2"/>
                    </c:manualLayout>
                  </c15:layout>
                </c:ext>
              </c:extLst>
            </c:dLbl>
            <c:dLbl>
              <c:idx val="4"/>
              <c:layout>
                <c:manualLayout>
                  <c:x val="0"/>
                  <c:y val="5.2818885704506279E-3"/>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4.4923624532354593E-3"/>
                  <c:y val="7.922832855675882E-3"/>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4.4923624532355174E-3"/>
                  <c:y val="1.0563777140901245E-2"/>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0"/>
                  <c:y val="7.9228328556759063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Malicious external threats</c:v>
                </c:pt>
                <c:pt idx="1">
                  <c:v>Malicious insider threats</c:v>
                </c:pt>
                <c:pt idx="2">
                  <c:v>Accidental/careless insider threats</c:v>
                </c:pt>
              </c:strCache>
            </c:strRef>
          </c:cat>
          <c:val>
            <c:numRef>
              <c:f>Sheet1!$D$2:$D$4</c:f>
              <c:numCache>
                <c:formatCode>0%</c:formatCode>
                <c:ptCount val="3"/>
                <c:pt idx="0">
                  <c:v>0.39000000000000024</c:v>
                </c:pt>
                <c:pt idx="1">
                  <c:v>0.31000000000000022</c:v>
                </c:pt>
                <c:pt idx="2">
                  <c:v>0.31000000000000022</c:v>
                </c:pt>
              </c:numCache>
            </c:numRef>
          </c:val>
        </c:ser>
        <c:dLbls>
          <c:showLegendKey val="0"/>
          <c:showVal val="0"/>
          <c:showCatName val="0"/>
          <c:showSerName val="0"/>
          <c:showPercent val="0"/>
          <c:showBubbleSize val="0"/>
        </c:dLbls>
        <c:gapWidth val="50"/>
        <c:overlap val="100"/>
        <c:axId val="426229600"/>
        <c:axId val="426235872"/>
      </c:barChart>
      <c:catAx>
        <c:axId val="426229600"/>
        <c:scaling>
          <c:orientation val="minMax"/>
        </c:scaling>
        <c:delete val="0"/>
        <c:axPos val="l"/>
        <c:numFmt formatCode="General" sourceLinked="1"/>
        <c:majorTickMark val="out"/>
        <c:minorTickMark val="none"/>
        <c:tickLblPos val="nextTo"/>
        <c:txPr>
          <a:bodyPr/>
          <a:lstStyle/>
          <a:p>
            <a:pPr>
              <a:defRPr sz="1100" baseline="0">
                <a:latin typeface="Calibri" pitchFamily="34" charset="0"/>
              </a:defRPr>
            </a:pPr>
            <a:endParaRPr lang="en-US"/>
          </a:p>
        </c:txPr>
        <c:crossAx val="426235872"/>
        <c:crosses val="autoZero"/>
        <c:auto val="1"/>
        <c:lblAlgn val="ctr"/>
        <c:lblOffset val="100"/>
        <c:noMultiLvlLbl val="0"/>
      </c:catAx>
      <c:valAx>
        <c:axId val="426235872"/>
        <c:scaling>
          <c:orientation val="minMax"/>
        </c:scaling>
        <c:delete val="0"/>
        <c:axPos val="b"/>
        <c:majorGridlines/>
        <c:numFmt formatCode="0%" sourceLinked="1"/>
        <c:majorTickMark val="out"/>
        <c:minorTickMark val="none"/>
        <c:tickLblPos val="nextTo"/>
        <c:txPr>
          <a:bodyPr/>
          <a:lstStyle/>
          <a:p>
            <a:pPr>
              <a:defRPr sz="1200"/>
            </a:pPr>
            <a:endParaRPr lang="en-US"/>
          </a:p>
        </c:txPr>
        <c:crossAx val="426229600"/>
        <c:crosses val="autoZero"/>
        <c:crossBetween val="between"/>
        <c:majorUnit val="0.1"/>
      </c:valAx>
    </c:plotArea>
    <c:legend>
      <c:legendPos val="t"/>
      <c:layout>
        <c:manualLayout>
          <c:xMode val="edge"/>
          <c:yMode val="edge"/>
          <c:x val="0.25784116500292631"/>
          <c:y val="8.1869272841984614E-2"/>
          <c:w val="0.7138427590583577"/>
          <c:h val="6.0527739688568213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US" sz="1200" b="1" dirty="0" smtClean="0">
                <a:solidFill>
                  <a:schemeClr val="tx1"/>
                </a:solidFill>
              </a:rPr>
              <a:t>Obstacle</a:t>
            </a:r>
            <a:r>
              <a:rPr lang="en-US" sz="1200" b="1" baseline="0" dirty="0" smtClean="0">
                <a:solidFill>
                  <a:schemeClr val="tx1"/>
                </a:solidFill>
              </a:rPr>
              <a:t> Preventing </a:t>
            </a:r>
          </a:p>
          <a:p>
            <a:pPr>
              <a:defRPr sz="1200" b="1"/>
            </a:pPr>
            <a:r>
              <a:rPr lang="en-US" sz="1200" b="1" dirty="0" smtClean="0">
                <a:solidFill>
                  <a:schemeClr val="tx1"/>
                </a:solidFill>
              </a:rPr>
              <a:t>Malicious External Threats by Agency</a:t>
            </a:r>
            <a:r>
              <a:rPr lang="en-US" sz="1200" b="1" baseline="0" dirty="0" smtClean="0">
                <a:solidFill>
                  <a:schemeClr val="tx1"/>
                </a:solidFill>
              </a:rPr>
              <a:t> Type</a:t>
            </a:r>
            <a:endParaRPr lang="en-US" sz="1200" b="1" dirty="0">
              <a:solidFill>
                <a:schemeClr val="tx1"/>
              </a:solidFill>
            </a:endParaRPr>
          </a:p>
        </c:rich>
      </c:tx>
      <c:layout>
        <c:manualLayout>
          <c:xMode val="edge"/>
          <c:yMode val="edge"/>
          <c:x val="0.20529128557933674"/>
          <c:y val="4.7439152882942426E-2"/>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5771944404590782"/>
          <c:y val="0.24903054010522985"/>
          <c:w val="0.81172106766911412"/>
          <c:h val="0.50817619289341509"/>
        </c:manualLayout>
      </c:layout>
      <c:barChart>
        <c:barDir val="col"/>
        <c:grouping val="clustered"/>
        <c:varyColors val="0"/>
        <c:ser>
          <c:idx val="0"/>
          <c:order val="0"/>
          <c:tx>
            <c:strRef>
              <c:f>Sheet1!$B$1</c:f>
              <c:strCache>
                <c:ptCount val="1"/>
                <c:pt idx="0">
                  <c:v>Defense</c:v>
                </c:pt>
              </c:strCache>
            </c:strRef>
          </c:tx>
          <c:spPr>
            <a:solidFill>
              <a:schemeClr val="bg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Lack of executive buy-in for security strategy or resource investment </c:v>
                </c:pt>
              </c:strCache>
            </c:strRef>
          </c:cat>
          <c:val>
            <c:numRef>
              <c:f>Sheet1!$B$2</c:f>
              <c:numCache>
                <c:formatCode>0%</c:formatCode>
                <c:ptCount val="1"/>
                <c:pt idx="0">
                  <c:v>0.11</c:v>
                </c:pt>
              </c:numCache>
            </c:numRef>
          </c:val>
        </c:ser>
        <c:ser>
          <c:idx val="1"/>
          <c:order val="1"/>
          <c:tx>
            <c:strRef>
              <c:f>Sheet1!$C$1</c:f>
              <c:strCache>
                <c:ptCount val="1"/>
                <c:pt idx="0">
                  <c:v>Civilian</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Lack of executive buy-in for security strategy or resource investment </c:v>
                </c:pt>
              </c:strCache>
            </c:strRef>
          </c:cat>
          <c:val>
            <c:numRef>
              <c:f>Sheet1!$C$2</c:f>
              <c:numCache>
                <c:formatCode>0%</c:formatCode>
                <c:ptCount val="1"/>
                <c:pt idx="0">
                  <c:v>0.24000000000000005</c:v>
                </c:pt>
              </c:numCache>
            </c:numRef>
          </c:val>
        </c:ser>
        <c:dLbls>
          <c:showLegendKey val="0"/>
          <c:showVal val="1"/>
          <c:showCatName val="0"/>
          <c:showSerName val="0"/>
          <c:showPercent val="0"/>
          <c:showBubbleSize val="0"/>
        </c:dLbls>
        <c:gapWidth val="219"/>
        <c:overlap val="-27"/>
        <c:axId val="426236264"/>
        <c:axId val="426232344"/>
      </c:barChart>
      <c:catAx>
        <c:axId val="426236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426232344"/>
        <c:crosses val="autoZero"/>
        <c:auto val="1"/>
        <c:lblAlgn val="ctr"/>
        <c:lblOffset val="100"/>
        <c:noMultiLvlLbl val="0"/>
      </c:catAx>
      <c:valAx>
        <c:axId val="426232344"/>
        <c:scaling>
          <c:orientation val="minMax"/>
          <c:max val="0.35000000000000014"/>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26236264"/>
        <c:crosses val="autoZero"/>
        <c:crossBetween val="between"/>
        <c:majorUnit val="5.0000000000000024E-2"/>
      </c:valAx>
      <c:spPr>
        <a:noFill/>
        <a:ln>
          <a:noFill/>
        </a:ln>
        <a:effectLst/>
      </c:spPr>
    </c:plotArea>
    <c:legend>
      <c:legendPos val="b"/>
      <c:layout>
        <c:manualLayout>
          <c:xMode val="edge"/>
          <c:yMode val="edge"/>
          <c:x val="0.28730400645118015"/>
          <c:y val="0.25295554193629116"/>
          <c:w val="0.44728238225895239"/>
          <c:h val="6.9342274021674227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986573830481793"/>
          <c:y val="1.2400812423519921E-3"/>
          <c:w val="0.49571184178236832"/>
          <c:h val="0.85727859146282492"/>
        </c:manualLayout>
      </c:layout>
      <c:barChart>
        <c:barDir val="bar"/>
        <c:grouping val="clustered"/>
        <c:varyColors val="0"/>
        <c:ser>
          <c:idx val="0"/>
          <c:order val="0"/>
          <c:tx>
            <c:strRef>
              <c:f>Sheet1!$B$1</c:f>
              <c:strCache>
                <c:ptCount val="1"/>
                <c:pt idx="0">
                  <c:v>Total</c:v>
                </c:pt>
              </c:strCache>
            </c:strRef>
          </c:tx>
          <c:spPr>
            <a:solidFill>
              <a:schemeClr val="bg2"/>
            </a:solidFill>
          </c:spPr>
          <c:invertIfNegative val="0"/>
          <c:dLbls>
            <c:spPr>
              <a:noFill/>
              <a:ln>
                <a:noFill/>
              </a:ln>
              <a:effectLst/>
            </c:spPr>
            <c:txPr>
              <a:bodyPr/>
              <a:lstStyle/>
              <a:p>
                <a:pPr>
                  <a:defRPr sz="14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Other</c:v>
                </c:pt>
                <c:pt idx="1">
                  <c:v>Insecure configuration of IT assets</c:v>
                </c:pt>
                <c:pt idx="2">
                  <c:v>Incorrect disposal of hardware</c:v>
                </c:pt>
                <c:pt idx="3">
                  <c:v>Not applying security updates</c:v>
                </c:pt>
                <c:pt idx="4">
                  <c:v>Incorrect use of approved personal devices</c:v>
                </c:pt>
                <c:pt idx="5">
                  <c:v>Device loss</c:v>
                </c:pt>
                <c:pt idx="6">
                  <c:v>Poor password management</c:v>
                </c:pt>
                <c:pt idx="7">
                  <c:v>Using personal devices that are against company IT policies</c:v>
                </c:pt>
                <c:pt idx="8">
                  <c:v>Accidentally deleting, corrupting or modifying critical data</c:v>
                </c:pt>
                <c:pt idx="9">
                  <c:v>Data copied to insecure device</c:v>
                </c:pt>
                <c:pt idx="10">
                  <c:v>Phishing attacks</c:v>
                </c:pt>
              </c:strCache>
            </c:strRef>
          </c:cat>
          <c:val>
            <c:numRef>
              <c:f>Sheet1!$B$2:$B$12</c:f>
              <c:numCache>
                <c:formatCode>0%</c:formatCode>
                <c:ptCount val="11"/>
                <c:pt idx="0">
                  <c:v>0.04</c:v>
                </c:pt>
                <c:pt idx="1">
                  <c:v>0.24</c:v>
                </c:pt>
                <c:pt idx="2">
                  <c:v>0.28000000000000003</c:v>
                </c:pt>
                <c:pt idx="3">
                  <c:v>0.31</c:v>
                </c:pt>
                <c:pt idx="4">
                  <c:v>0.33</c:v>
                </c:pt>
                <c:pt idx="5">
                  <c:v>0.36</c:v>
                </c:pt>
                <c:pt idx="6">
                  <c:v>0.37</c:v>
                </c:pt>
                <c:pt idx="7">
                  <c:v>0.37</c:v>
                </c:pt>
                <c:pt idx="8">
                  <c:v>0.41</c:v>
                </c:pt>
                <c:pt idx="9">
                  <c:v>0.44</c:v>
                </c:pt>
                <c:pt idx="10">
                  <c:v>0.49</c:v>
                </c:pt>
              </c:numCache>
            </c:numRef>
          </c:val>
        </c:ser>
        <c:dLbls>
          <c:showLegendKey val="0"/>
          <c:showVal val="0"/>
          <c:showCatName val="0"/>
          <c:showSerName val="0"/>
          <c:showPercent val="0"/>
          <c:showBubbleSize val="0"/>
        </c:dLbls>
        <c:gapWidth val="100"/>
        <c:axId val="426234304"/>
        <c:axId val="426224896"/>
      </c:barChart>
      <c:catAx>
        <c:axId val="426234304"/>
        <c:scaling>
          <c:orientation val="minMax"/>
        </c:scaling>
        <c:delete val="0"/>
        <c:axPos val="l"/>
        <c:numFmt formatCode="General" sourceLinked="0"/>
        <c:majorTickMark val="out"/>
        <c:minorTickMark val="none"/>
        <c:tickLblPos val="nextTo"/>
        <c:txPr>
          <a:bodyPr/>
          <a:lstStyle/>
          <a:p>
            <a:pPr>
              <a:defRPr sz="1200"/>
            </a:pPr>
            <a:endParaRPr lang="en-US"/>
          </a:p>
        </c:txPr>
        <c:crossAx val="426224896"/>
        <c:crosses val="autoZero"/>
        <c:auto val="1"/>
        <c:lblAlgn val="ctr"/>
        <c:lblOffset val="1"/>
        <c:noMultiLvlLbl val="0"/>
      </c:catAx>
      <c:valAx>
        <c:axId val="426224896"/>
        <c:scaling>
          <c:orientation val="minMax"/>
        </c:scaling>
        <c:delete val="0"/>
        <c:axPos val="b"/>
        <c:majorGridlines/>
        <c:numFmt formatCode="0%" sourceLinked="0"/>
        <c:majorTickMark val="out"/>
        <c:minorTickMark val="none"/>
        <c:tickLblPos val="nextTo"/>
        <c:txPr>
          <a:bodyPr/>
          <a:lstStyle/>
          <a:p>
            <a:pPr>
              <a:defRPr sz="1200"/>
            </a:pPr>
            <a:endParaRPr lang="en-US"/>
          </a:p>
        </c:txPr>
        <c:crossAx val="426234304"/>
        <c:crosses val="autoZero"/>
        <c:crossBetween val="between"/>
      </c:valAx>
      <c:spPr>
        <a:noFill/>
        <a:ln>
          <a:noFill/>
        </a:ln>
      </c:spPr>
    </c:plotArea>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986573830481793"/>
          <c:y val="1.2400812423519921E-3"/>
          <c:w val="0.49571184178236832"/>
          <c:h val="0.85727859146282492"/>
        </c:manualLayout>
      </c:layout>
      <c:barChart>
        <c:barDir val="bar"/>
        <c:grouping val="clustered"/>
        <c:varyColors val="0"/>
        <c:ser>
          <c:idx val="0"/>
          <c:order val="0"/>
          <c:tx>
            <c:strRef>
              <c:f>Sheet1!$B$1</c:f>
              <c:strCache>
                <c:ptCount val="1"/>
                <c:pt idx="0">
                  <c:v>Total</c:v>
                </c:pt>
              </c:strCache>
            </c:strRef>
          </c:tx>
          <c:spPr>
            <a:solidFill>
              <a:schemeClr val="bg2"/>
            </a:solidFill>
          </c:spPr>
          <c:invertIfNegative val="0"/>
          <c:dLbls>
            <c:spPr>
              <a:noFill/>
              <a:ln>
                <a:noFill/>
              </a:ln>
              <a:effectLst/>
            </c:spPr>
            <c:txPr>
              <a:bodyPr/>
              <a:lstStyle/>
              <a:p>
                <a:pPr>
                  <a:defRPr sz="14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Sheet1!$A$2:$A$15</c:f>
              <c:strCache>
                <c:ptCount val="14"/>
                <c:pt idx="0">
                  <c:v>Other </c:v>
                </c:pt>
                <c:pt idx="1">
                  <c:v>Functionality of and access to critical systems </c:v>
                </c:pt>
                <c:pt idx="2">
                  <c:v>Inadequate change control practices </c:v>
                </c:pt>
                <c:pt idx="3">
                  <c:v>Complexity of monitoring tools </c:v>
                </c:pt>
                <c:pt idx="4">
                  <c:v>Inadequate configuration management of IT assets </c:v>
                </c:pt>
                <c:pt idx="5">
                  <c:v>Inadequate visibility into users’ network activity </c:v>
                </c:pt>
                <c:pt idx="6">
                  <c:v>Inadequate monitoring of storage devices </c:v>
                </c:pt>
                <c:pt idx="7">
                  <c:v>Growing adoption of BYOD </c:v>
                </c:pt>
                <c:pt idx="8">
                  <c:v>Cost of sophisticated tools </c:v>
                </c:pt>
                <c:pt idx="9">
                  <c:v>Use of mobile devices</c:v>
                </c:pt>
                <c:pt idx="10">
                  <c:v>Pressure to change IT configurations quickly more so than securely </c:v>
                </c:pt>
                <c:pt idx="11">
                  <c:v>Growing use of cloud services </c:v>
                </c:pt>
                <c:pt idx="12">
                  <c:v>Lack of IT staff training </c:v>
                </c:pt>
                <c:pt idx="13">
                  <c:v>Volume of network activity</c:v>
                </c:pt>
              </c:strCache>
            </c:strRef>
          </c:cat>
          <c:val>
            <c:numRef>
              <c:f>Sheet1!$B$2:$B$15</c:f>
              <c:numCache>
                <c:formatCode>0%</c:formatCode>
                <c:ptCount val="14"/>
                <c:pt idx="0">
                  <c:v>3.0000000000000002E-2</c:v>
                </c:pt>
                <c:pt idx="1">
                  <c:v>0.19</c:v>
                </c:pt>
                <c:pt idx="2">
                  <c:v>0.22</c:v>
                </c:pt>
                <c:pt idx="3">
                  <c:v>0.23</c:v>
                </c:pt>
                <c:pt idx="4">
                  <c:v>0.24000000000000005</c:v>
                </c:pt>
                <c:pt idx="5">
                  <c:v>0.24000000000000005</c:v>
                </c:pt>
                <c:pt idx="6">
                  <c:v>0.26</c:v>
                </c:pt>
                <c:pt idx="7">
                  <c:v>0.27</c:v>
                </c:pt>
                <c:pt idx="8">
                  <c:v>0.27</c:v>
                </c:pt>
                <c:pt idx="9">
                  <c:v>0.3000000000000001</c:v>
                </c:pt>
                <c:pt idx="10">
                  <c:v>0.34</c:v>
                </c:pt>
                <c:pt idx="11">
                  <c:v>0.35000000000000009</c:v>
                </c:pt>
                <c:pt idx="12">
                  <c:v>0.35000000000000009</c:v>
                </c:pt>
                <c:pt idx="13">
                  <c:v>0.4</c:v>
                </c:pt>
              </c:numCache>
            </c:numRef>
          </c:val>
        </c:ser>
        <c:dLbls>
          <c:showLegendKey val="0"/>
          <c:showVal val="0"/>
          <c:showCatName val="0"/>
          <c:showSerName val="0"/>
          <c:showPercent val="0"/>
          <c:showBubbleSize val="0"/>
        </c:dLbls>
        <c:gapWidth val="100"/>
        <c:axId val="426228424"/>
        <c:axId val="426226072"/>
      </c:barChart>
      <c:catAx>
        <c:axId val="426228424"/>
        <c:scaling>
          <c:orientation val="minMax"/>
        </c:scaling>
        <c:delete val="0"/>
        <c:axPos val="l"/>
        <c:numFmt formatCode="General" sourceLinked="0"/>
        <c:majorTickMark val="out"/>
        <c:minorTickMark val="none"/>
        <c:tickLblPos val="nextTo"/>
        <c:txPr>
          <a:bodyPr/>
          <a:lstStyle/>
          <a:p>
            <a:pPr>
              <a:defRPr sz="1100"/>
            </a:pPr>
            <a:endParaRPr lang="en-US"/>
          </a:p>
        </c:txPr>
        <c:crossAx val="426226072"/>
        <c:crosses val="autoZero"/>
        <c:auto val="1"/>
        <c:lblAlgn val="ctr"/>
        <c:lblOffset val="1"/>
        <c:noMultiLvlLbl val="0"/>
      </c:catAx>
      <c:valAx>
        <c:axId val="426226072"/>
        <c:scaling>
          <c:orientation val="minMax"/>
          <c:max val="0.5"/>
        </c:scaling>
        <c:delete val="0"/>
        <c:axPos val="b"/>
        <c:majorGridlines/>
        <c:numFmt formatCode="0%" sourceLinked="0"/>
        <c:majorTickMark val="out"/>
        <c:minorTickMark val="none"/>
        <c:tickLblPos val="nextTo"/>
        <c:txPr>
          <a:bodyPr/>
          <a:lstStyle/>
          <a:p>
            <a:pPr>
              <a:defRPr sz="1200"/>
            </a:pPr>
            <a:endParaRPr lang="en-US"/>
          </a:p>
        </c:txPr>
        <c:crossAx val="426228424"/>
        <c:crosses val="autoZero"/>
        <c:crossBetween val="between"/>
        <c:majorUnit val="0.1"/>
      </c:valAx>
      <c:spPr>
        <a:noFill/>
        <a:ln>
          <a:noFill/>
        </a:ln>
      </c:spPr>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9250846203651002"/>
          <c:y val="5.9377074587429114E-2"/>
          <c:w val="0.58564086586482511"/>
          <c:h val="0.8635529870423434"/>
        </c:manualLayout>
      </c:layout>
      <c:barChart>
        <c:barDir val="bar"/>
        <c:grouping val="clustered"/>
        <c:varyColors val="0"/>
        <c:ser>
          <c:idx val="0"/>
          <c:order val="0"/>
          <c:tx>
            <c:strRef>
              <c:f>Sheet1!$B$1</c:f>
              <c:strCache>
                <c:ptCount val="1"/>
                <c:pt idx="0">
                  <c:v>Total</c:v>
                </c:pt>
              </c:strCache>
            </c:strRef>
          </c:tx>
          <c:spPr>
            <a:solidFill>
              <a:schemeClr val="tx2"/>
            </a:solidFill>
          </c:spPr>
          <c:invertIfNegative val="0"/>
          <c:dLbls>
            <c:dLbl>
              <c:idx val="0"/>
              <c:layout>
                <c:manualLayout>
                  <c:x val="-2.9840555100115098E-3"/>
                  <c:y val="5.596497385840833E-3"/>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7.4602562575291726E-3"/>
                  <c:y val="2.7982486929205175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0"/>
                  <c:y val="5.5964973858408451E-3"/>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2.5102882285271601E-3"/>
                  <c:y val="5.2683493671882728E-17"/>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2.5102882285271601E-3"/>
                  <c:y val="3.1673818052718843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Other involvement in IT security and/or IT operations and management solutions </c:v>
                </c:pt>
                <c:pt idx="1">
                  <c:v>Make the final decision regarding IT security and/or IT operations and management solutions or contractors </c:v>
                </c:pt>
                <c:pt idx="2">
                  <c:v>Manage or implement security and/or IT operations and management solutions </c:v>
                </c:pt>
                <c:pt idx="3">
                  <c:v>Develop technical requirements for IT security and/or IT operations and management solutions </c:v>
                </c:pt>
                <c:pt idx="4">
                  <c:v>Evaluate or recommend firms offering IT security and/or IT operations and management solutions </c:v>
                </c:pt>
                <c:pt idx="5">
                  <c:v>On a team that makes decisions regarding IT security and/or IT operations and management solutions </c:v>
                </c:pt>
              </c:strCache>
            </c:strRef>
          </c:cat>
          <c:val>
            <c:numRef>
              <c:f>Sheet1!$B$2:$B$7</c:f>
              <c:numCache>
                <c:formatCode>0%</c:formatCode>
                <c:ptCount val="6"/>
                <c:pt idx="0">
                  <c:v>8.0000000000000043E-2</c:v>
                </c:pt>
                <c:pt idx="1">
                  <c:v>0.17</c:v>
                </c:pt>
                <c:pt idx="2">
                  <c:v>0.4</c:v>
                </c:pt>
                <c:pt idx="3">
                  <c:v>0.4100000000000002</c:v>
                </c:pt>
                <c:pt idx="4">
                  <c:v>0.43000000000000022</c:v>
                </c:pt>
                <c:pt idx="5">
                  <c:v>0.5</c:v>
                </c:pt>
              </c:numCache>
            </c:numRef>
          </c:val>
        </c:ser>
        <c:dLbls>
          <c:showLegendKey val="0"/>
          <c:showVal val="0"/>
          <c:showCatName val="0"/>
          <c:showSerName val="0"/>
          <c:showPercent val="0"/>
          <c:showBubbleSize val="0"/>
        </c:dLbls>
        <c:gapWidth val="100"/>
        <c:axId val="476556528"/>
        <c:axId val="476563976"/>
      </c:barChart>
      <c:catAx>
        <c:axId val="476556528"/>
        <c:scaling>
          <c:orientation val="minMax"/>
        </c:scaling>
        <c:delete val="0"/>
        <c:axPos val="l"/>
        <c:numFmt formatCode="General" sourceLinked="0"/>
        <c:majorTickMark val="out"/>
        <c:minorTickMark val="none"/>
        <c:tickLblPos val="nextTo"/>
        <c:txPr>
          <a:bodyPr/>
          <a:lstStyle/>
          <a:p>
            <a:pPr>
              <a:defRPr sz="1200" baseline="0">
                <a:latin typeface="Calibri" pitchFamily="34" charset="0"/>
              </a:defRPr>
            </a:pPr>
            <a:endParaRPr lang="en-US"/>
          </a:p>
        </c:txPr>
        <c:crossAx val="476563976"/>
        <c:crosses val="autoZero"/>
        <c:auto val="1"/>
        <c:lblAlgn val="ctr"/>
        <c:lblOffset val="1"/>
        <c:noMultiLvlLbl val="0"/>
      </c:catAx>
      <c:valAx>
        <c:axId val="476563976"/>
        <c:scaling>
          <c:orientation val="minMax"/>
        </c:scaling>
        <c:delete val="0"/>
        <c:axPos val="b"/>
        <c:majorGridlines/>
        <c:numFmt formatCode="0%" sourceLinked="1"/>
        <c:majorTickMark val="out"/>
        <c:minorTickMark val="none"/>
        <c:tickLblPos val="nextTo"/>
        <c:txPr>
          <a:bodyPr/>
          <a:lstStyle/>
          <a:p>
            <a:pPr>
              <a:defRPr sz="1000"/>
            </a:pPr>
            <a:endParaRPr lang="en-US"/>
          </a:p>
        </c:txPr>
        <c:crossAx val="4765565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Tenure</a:t>
            </a:r>
            <a:endParaRPr lang="en-US" sz="1600" dirty="0"/>
          </a:p>
        </c:rich>
      </c:tx>
      <c:layout>
        <c:manualLayout>
          <c:xMode val="edge"/>
          <c:yMode val="edge"/>
          <c:x val="0.45500101252192343"/>
          <c:y val="2.082709086773064E-2"/>
        </c:manualLayout>
      </c:layout>
      <c:overlay val="0"/>
    </c:title>
    <c:autoTitleDeleted val="0"/>
    <c:plotArea>
      <c:layout>
        <c:manualLayout>
          <c:layoutTarget val="inner"/>
          <c:xMode val="edge"/>
          <c:yMode val="edge"/>
          <c:x val="0.26977393084005097"/>
          <c:y val="9.6566716153458867E-2"/>
          <c:w val="0.70008032099397099"/>
          <c:h val="0.83272003915212045"/>
        </c:manualLayout>
      </c:layout>
      <c:barChart>
        <c:barDir val="bar"/>
        <c:grouping val="clustered"/>
        <c:varyColors val="0"/>
        <c:ser>
          <c:idx val="0"/>
          <c:order val="0"/>
          <c:tx>
            <c:strRef>
              <c:f>Sheet1!$B$1</c:f>
              <c:strCache>
                <c:ptCount val="1"/>
                <c:pt idx="0">
                  <c:v>Total</c:v>
                </c:pt>
              </c:strCache>
            </c:strRef>
          </c:tx>
          <c:spPr>
            <a:solidFill>
              <a:schemeClr val="accent1"/>
            </a:solidFill>
          </c:spPr>
          <c:invertIfNegative val="0"/>
          <c:dLbls>
            <c:spPr>
              <a:noFill/>
              <a:ln>
                <a:noFill/>
              </a:ln>
              <a:effectLst/>
            </c:spPr>
            <c:txPr>
              <a:bodyPr/>
              <a:lstStyle/>
              <a:p>
                <a:pPr>
                  <a:defRPr sz="14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Sheet1!$A$2:$A$7</c:f>
              <c:strCache>
                <c:ptCount val="6"/>
                <c:pt idx="0">
                  <c:v>1-2 Years</c:v>
                </c:pt>
                <c:pt idx="1">
                  <c:v>3-4 Years</c:v>
                </c:pt>
                <c:pt idx="2">
                  <c:v>5-9 Years</c:v>
                </c:pt>
                <c:pt idx="3">
                  <c:v>10-14 Years</c:v>
                </c:pt>
                <c:pt idx="4">
                  <c:v>15-20 Years</c:v>
                </c:pt>
                <c:pt idx="5">
                  <c:v>20+ Years</c:v>
                </c:pt>
              </c:strCache>
            </c:strRef>
          </c:cat>
          <c:val>
            <c:numRef>
              <c:f>Sheet1!$B$2:$B$7</c:f>
              <c:numCache>
                <c:formatCode>0%</c:formatCode>
                <c:ptCount val="6"/>
                <c:pt idx="0">
                  <c:v>3.500000000000001E-2</c:v>
                </c:pt>
                <c:pt idx="1">
                  <c:v>0.125</c:v>
                </c:pt>
                <c:pt idx="2">
                  <c:v>0.22</c:v>
                </c:pt>
                <c:pt idx="3">
                  <c:v>0.13</c:v>
                </c:pt>
                <c:pt idx="4">
                  <c:v>0.13500000000000001</c:v>
                </c:pt>
                <c:pt idx="5">
                  <c:v>0.3550000000000002</c:v>
                </c:pt>
              </c:numCache>
            </c:numRef>
          </c:val>
        </c:ser>
        <c:dLbls>
          <c:showLegendKey val="0"/>
          <c:showVal val="0"/>
          <c:showCatName val="0"/>
          <c:showSerName val="0"/>
          <c:showPercent val="0"/>
          <c:showBubbleSize val="0"/>
        </c:dLbls>
        <c:gapWidth val="100"/>
        <c:axId val="476554176"/>
        <c:axId val="476556920"/>
      </c:barChart>
      <c:catAx>
        <c:axId val="476554176"/>
        <c:scaling>
          <c:orientation val="minMax"/>
        </c:scaling>
        <c:delete val="0"/>
        <c:axPos val="l"/>
        <c:numFmt formatCode="General" sourceLinked="0"/>
        <c:majorTickMark val="out"/>
        <c:minorTickMark val="none"/>
        <c:tickLblPos val="nextTo"/>
        <c:txPr>
          <a:bodyPr/>
          <a:lstStyle/>
          <a:p>
            <a:pPr>
              <a:defRPr sz="1200"/>
            </a:pPr>
            <a:endParaRPr lang="en-US"/>
          </a:p>
        </c:txPr>
        <c:crossAx val="476556920"/>
        <c:crosses val="autoZero"/>
        <c:auto val="1"/>
        <c:lblAlgn val="ctr"/>
        <c:lblOffset val="1"/>
        <c:noMultiLvlLbl val="0"/>
      </c:catAx>
      <c:valAx>
        <c:axId val="476556920"/>
        <c:scaling>
          <c:orientation val="minMax"/>
        </c:scaling>
        <c:delete val="0"/>
        <c:axPos val="b"/>
        <c:majorGridlines/>
        <c:numFmt formatCode="0%" sourceLinked="0"/>
        <c:majorTickMark val="out"/>
        <c:minorTickMark val="none"/>
        <c:tickLblPos val="nextTo"/>
        <c:txPr>
          <a:bodyPr/>
          <a:lstStyle/>
          <a:p>
            <a:pPr>
              <a:defRPr sz="1200"/>
            </a:pPr>
            <a:endParaRPr lang="en-US"/>
          </a:p>
        </c:txPr>
        <c:crossAx val="476554176"/>
        <c:crosses val="autoZero"/>
        <c:crossBetween val="between"/>
      </c:valAx>
      <c:spPr>
        <a:noFill/>
        <a:ln>
          <a:noFill/>
        </a:ln>
      </c:spPr>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smtClean="0"/>
              <a:t>Job</a:t>
            </a:r>
            <a:r>
              <a:rPr lang="en-US" dirty="0" smtClean="0"/>
              <a:t> </a:t>
            </a:r>
            <a:r>
              <a:rPr lang="en-US" sz="1600" dirty="0" smtClean="0"/>
              <a:t>Function</a:t>
            </a:r>
            <a:endParaRPr lang="en-US" sz="1600" dirty="0"/>
          </a:p>
        </c:rich>
      </c:tx>
      <c:layout>
        <c:manualLayout>
          <c:xMode val="edge"/>
          <c:yMode val="edge"/>
          <c:x val="0.40910428782494423"/>
          <c:y val="0"/>
        </c:manualLayout>
      </c:layout>
      <c:overlay val="0"/>
    </c:title>
    <c:autoTitleDeleted val="0"/>
    <c:plotArea>
      <c:layout>
        <c:manualLayout>
          <c:layoutTarget val="inner"/>
          <c:xMode val="edge"/>
          <c:yMode val="edge"/>
          <c:x val="0.26977393084005097"/>
          <c:y val="9.6566716153458867E-2"/>
          <c:w val="0.70008032099397099"/>
          <c:h val="0.83272003915212045"/>
        </c:manualLayout>
      </c:layout>
      <c:barChart>
        <c:barDir val="bar"/>
        <c:grouping val="clustered"/>
        <c:varyColors val="0"/>
        <c:ser>
          <c:idx val="0"/>
          <c:order val="0"/>
          <c:tx>
            <c:strRef>
              <c:f>Sheet1!$B$1</c:f>
              <c:strCache>
                <c:ptCount val="1"/>
                <c:pt idx="0">
                  <c:v>Total</c:v>
                </c:pt>
              </c:strCache>
            </c:strRef>
          </c:tx>
          <c:spPr>
            <a:solidFill>
              <a:schemeClr val="bg2"/>
            </a:solidFill>
          </c:spPr>
          <c:invertIfNegative val="0"/>
          <c:dLbls>
            <c:spPr>
              <a:noFill/>
              <a:ln>
                <a:noFill/>
              </a:ln>
              <a:effectLst/>
            </c:spPr>
            <c:txPr>
              <a:bodyPr/>
              <a:lstStyle/>
              <a:p>
                <a:pPr>
                  <a:defRPr sz="14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Sheet1!$A$2:$A$8</c:f>
              <c:strCache>
                <c:ptCount val="7"/>
                <c:pt idx="0">
                  <c:v>Other</c:v>
                </c:pt>
                <c:pt idx="1">
                  <c:v>CSO/CISO</c:v>
                </c:pt>
                <c:pt idx="2">
                  <c:v>Security/IA director or manager</c:v>
                </c:pt>
                <c:pt idx="3">
                  <c:v>CIO/CTO</c:v>
                </c:pt>
                <c:pt idx="4">
                  <c:v>Security/IA staff</c:v>
                </c:pt>
                <c:pt idx="5">
                  <c:v>IT/IS staff</c:v>
                </c:pt>
                <c:pt idx="6">
                  <c:v>IT director/manager</c:v>
                </c:pt>
              </c:strCache>
            </c:strRef>
          </c:cat>
          <c:val>
            <c:numRef>
              <c:f>Sheet1!$B$2:$B$8</c:f>
              <c:numCache>
                <c:formatCode>0%</c:formatCode>
                <c:ptCount val="7"/>
                <c:pt idx="0">
                  <c:v>0.12000000000000002</c:v>
                </c:pt>
                <c:pt idx="1">
                  <c:v>5.0000000000000018E-3</c:v>
                </c:pt>
                <c:pt idx="2">
                  <c:v>6.5000000000000002E-2</c:v>
                </c:pt>
                <c:pt idx="3">
                  <c:v>6.5000000000000002E-2</c:v>
                </c:pt>
                <c:pt idx="4">
                  <c:v>9.5000000000000029E-2</c:v>
                </c:pt>
                <c:pt idx="5">
                  <c:v>0.31500000000000011</c:v>
                </c:pt>
                <c:pt idx="6">
                  <c:v>0.33000000000000013</c:v>
                </c:pt>
              </c:numCache>
            </c:numRef>
          </c:val>
        </c:ser>
        <c:dLbls>
          <c:showLegendKey val="0"/>
          <c:showVal val="0"/>
          <c:showCatName val="0"/>
          <c:showSerName val="0"/>
          <c:showPercent val="0"/>
          <c:showBubbleSize val="0"/>
        </c:dLbls>
        <c:gapWidth val="100"/>
        <c:axId val="476570248"/>
        <c:axId val="476569856"/>
      </c:barChart>
      <c:catAx>
        <c:axId val="476570248"/>
        <c:scaling>
          <c:orientation val="minMax"/>
        </c:scaling>
        <c:delete val="0"/>
        <c:axPos val="l"/>
        <c:numFmt formatCode="General" sourceLinked="0"/>
        <c:majorTickMark val="out"/>
        <c:minorTickMark val="none"/>
        <c:tickLblPos val="nextTo"/>
        <c:txPr>
          <a:bodyPr/>
          <a:lstStyle/>
          <a:p>
            <a:pPr>
              <a:defRPr sz="1200"/>
            </a:pPr>
            <a:endParaRPr lang="en-US"/>
          </a:p>
        </c:txPr>
        <c:crossAx val="476569856"/>
        <c:crosses val="autoZero"/>
        <c:auto val="1"/>
        <c:lblAlgn val="ctr"/>
        <c:lblOffset val="1"/>
        <c:noMultiLvlLbl val="0"/>
      </c:catAx>
      <c:valAx>
        <c:axId val="476569856"/>
        <c:scaling>
          <c:orientation val="minMax"/>
        </c:scaling>
        <c:delete val="0"/>
        <c:axPos val="b"/>
        <c:majorGridlines/>
        <c:numFmt formatCode="0%" sourceLinked="0"/>
        <c:majorTickMark val="out"/>
        <c:minorTickMark val="none"/>
        <c:tickLblPos val="nextTo"/>
        <c:txPr>
          <a:bodyPr/>
          <a:lstStyle/>
          <a:p>
            <a:pPr>
              <a:defRPr sz="1200"/>
            </a:pPr>
            <a:endParaRPr lang="en-US"/>
          </a:p>
        </c:txPr>
        <c:crossAx val="476570248"/>
        <c:crosses val="autoZero"/>
        <c:crossBetween val="between"/>
      </c:valAx>
      <c:spPr>
        <a:noFill/>
        <a:ln>
          <a:noFill/>
        </a:ln>
      </c:spPr>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026603532234295"/>
          <c:y val="6.7823575735929384E-2"/>
          <c:w val="0.5153115447648422"/>
          <c:h val="0.85727859146282492"/>
        </c:manualLayout>
      </c:layout>
      <c:barChart>
        <c:barDir val="bar"/>
        <c:grouping val="clustered"/>
        <c:varyColors val="0"/>
        <c:ser>
          <c:idx val="0"/>
          <c:order val="0"/>
          <c:tx>
            <c:strRef>
              <c:f>Sheet1!$B$1</c:f>
              <c:strCache>
                <c:ptCount val="1"/>
                <c:pt idx="0">
                  <c:v>Total</c:v>
                </c:pt>
              </c:strCache>
            </c:strRef>
          </c:tx>
          <c:spPr>
            <a:solidFill>
              <a:schemeClr val="tx2"/>
            </a:solidFill>
          </c:spPr>
          <c:invertIfNegative val="0"/>
          <c:dLbls>
            <c:spPr>
              <a:noFill/>
              <a:ln>
                <a:noFill/>
              </a:ln>
              <a:effectLst/>
            </c:spPr>
            <c:txPr>
              <a:bodyPr/>
              <a:lstStyle/>
              <a:p>
                <a:pPr>
                  <a:defRPr sz="14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Sheet1!$A$2:$A$11</c:f>
              <c:strCache>
                <c:ptCount val="10"/>
                <c:pt idx="0">
                  <c:v>Other</c:v>
                </c:pt>
                <c:pt idx="1">
                  <c:v>Lack of clear standards</c:v>
                </c:pt>
                <c:pt idx="2">
                  <c:v>Lack of manpower</c:v>
                </c:pt>
                <c:pt idx="3">
                  <c:v>Lack of technical solutions available at my agency</c:v>
                </c:pt>
                <c:pt idx="4">
                  <c:v>Inadequate collaboration with other internal 
teams or departments</c:v>
                </c:pt>
                <c:pt idx="5">
                  <c:v>Lack of training for personnel</c:v>
                </c:pt>
                <c:pt idx="6">
                  <c:v>Lack of top-level direction and leadership</c:v>
                </c:pt>
                <c:pt idx="7">
                  <c:v>Competing priorities and other initiatives</c:v>
                </c:pt>
                <c:pt idx="8">
                  <c:v>Complexity of internal environment</c:v>
                </c:pt>
                <c:pt idx="9">
                  <c:v>Budget constraints</c:v>
                </c:pt>
              </c:strCache>
            </c:strRef>
          </c:cat>
          <c:val>
            <c:numRef>
              <c:f>Sheet1!$B$2:$B$11</c:f>
              <c:numCache>
                <c:formatCode>0%</c:formatCode>
                <c:ptCount val="10"/>
                <c:pt idx="0">
                  <c:v>4.0000000000000022E-2</c:v>
                </c:pt>
                <c:pt idx="1">
                  <c:v>4.0000000000000022E-2</c:v>
                </c:pt>
                <c:pt idx="2">
                  <c:v>6.0000000000000032E-2</c:v>
                </c:pt>
                <c:pt idx="3">
                  <c:v>6.0000000000000032E-2</c:v>
                </c:pt>
                <c:pt idx="4">
                  <c:v>7.0000000000000021E-2</c:v>
                </c:pt>
                <c:pt idx="5">
                  <c:v>8.0000000000000043E-2</c:v>
                </c:pt>
                <c:pt idx="6">
                  <c:v>9.0000000000000024E-2</c:v>
                </c:pt>
                <c:pt idx="7">
                  <c:v>0.13</c:v>
                </c:pt>
                <c:pt idx="8">
                  <c:v>0.17</c:v>
                </c:pt>
                <c:pt idx="9">
                  <c:v>0.2900000000000002</c:v>
                </c:pt>
              </c:numCache>
            </c:numRef>
          </c:val>
        </c:ser>
        <c:dLbls>
          <c:showLegendKey val="0"/>
          <c:showVal val="0"/>
          <c:showCatName val="0"/>
          <c:showSerName val="0"/>
          <c:showPercent val="0"/>
          <c:showBubbleSize val="0"/>
        </c:dLbls>
        <c:gapWidth val="100"/>
        <c:axId val="476566328"/>
        <c:axId val="476566720"/>
      </c:barChart>
      <c:catAx>
        <c:axId val="476566328"/>
        <c:scaling>
          <c:orientation val="minMax"/>
        </c:scaling>
        <c:delete val="0"/>
        <c:axPos val="l"/>
        <c:numFmt formatCode="General" sourceLinked="0"/>
        <c:majorTickMark val="out"/>
        <c:minorTickMark val="none"/>
        <c:tickLblPos val="nextTo"/>
        <c:txPr>
          <a:bodyPr/>
          <a:lstStyle/>
          <a:p>
            <a:pPr>
              <a:defRPr sz="1200"/>
            </a:pPr>
            <a:endParaRPr lang="en-US"/>
          </a:p>
        </c:txPr>
        <c:crossAx val="476566720"/>
        <c:crosses val="autoZero"/>
        <c:auto val="1"/>
        <c:lblAlgn val="ctr"/>
        <c:lblOffset val="1"/>
        <c:noMultiLvlLbl val="0"/>
      </c:catAx>
      <c:valAx>
        <c:axId val="476566720"/>
        <c:scaling>
          <c:orientation val="minMax"/>
        </c:scaling>
        <c:delete val="0"/>
        <c:axPos val="b"/>
        <c:majorGridlines/>
        <c:numFmt formatCode="0%" sourceLinked="0"/>
        <c:majorTickMark val="out"/>
        <c:minorTickMark val="none"/>
        <c:tickLblPos val="nextTo"/>
        <c:txPr>
          <a:bodyPr/>
          <a:lstStyle/>
          <a:p>
            <a:pPr>
              <a:defRPr sz="1200"/>
            </a:pPr>
            <a:endParaRPr lang="en-US"/>
          </a:p>
        </c:txPr>
        <c:crossAx val="476566328"/>
        <c:crosses val="autoZero"/>
        <c:crossBetween val="between"/>
      </c:valAx>
      <c:spPr>
        <a:noFill/>
        <a:ln>
          <a:noFill/>
        </a:ln>
      </c:spPr>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377878561370439"/>
          <c:y val="1.2400812423519921E-3"/>
          <c:w val="0.56752808092541096"/>
          <c:h val="0.85727859146282492"/>
        </c:manualLayout>
      </c:layout>
      <c:barChart>
        <c:barDir val="bar"/>
        <c:grouping val="clustered"/>
        <c:varyColors val="0"/>
        <c:ser>
          <c:idx val="0"/>
          <c:order val="0"/>
          <c:tx>
            <c:strRef>
              <c:f>Sheet1!$B$1</c:f>
              <c:strCache>
                <c:ptCount val="1"/>
                <c:pt idx="0">
                  <c:v>Total</c:v>
                </c:pt>
              </c:strCache>
            </c:strRef>
          </c:tx>
          <c:spPr>
            <a:solidFill>
              <a:schemeClr val="bg2"/>
            </a:solidFill>
          </c:spPr>
          <c:invertIfNegative val="0"/>
          <c:dLbls>
            <c:spPr>
              <a:noFill/>
              <a:ln>
                <a:noFill/>
              </a:ln>
              <a:effectLst/>
            </c:spPr>
            <c:txPr>
              <a:bodyPr/>
              <a:lstStyle/>
              <a:p>
                <a:pPr>
                  <a:defRPr sz="14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Sheet1!$A$2:$A$12</c:f>
              <c:strCache>
                <c:ptCount val="11"/>
                <c:pt idx="0">
                  <c:v>None of the above plague my agency </c:v>
                </c:pt>
                <c:pt idx="1">
                  <c:v>Unsure if these threats plague my agency</c:v>
                </c:pt>
                <c:pt idx="2">
                  <c:v>Other</c:v>
                </c:pt>
                <c:pt idx="3">
                  <c:v>Industrial spies</c:v>
                </c:pt>
                <c:pt idx="4">
                  <c:v>For-profit crime</c:v>
                </c:pt>
                <c:pt idx="5">
                  <c:v>Terrorists</c:v>
                </c:pt>
                <c:pt idx="6">
                  <c:v>Malicious insiders</c:v>
                </c:pt>
                <c:pt idx="7">
                  <c:v>Hacktivists</c:v>
                </c:pt>
                <c:pt idx="8">
                  <c:v>Foreign governments</c:v>
                </c:pt>
                <c:pt idx="9">
                  <c:v>General hacking community</c:v>
                </c:pt>
                <c:pt idx="10">
                  <c:v>Careless/untrained insiders</c:v>
                </c:pt>
              </c:strCache>
            </c:strRef>
          </c:cat>
          <c:val>
            <c:numRef>
              <c:f>Sheet1!$B$2:$B$12</c:f>
              <c:numCache>
                <c:formatCode>0%</c:formatCode>
                <c:ptCount val="11"/>
                <c:pt idx="0">
                  <c:v>1.0000000000000005E-2</c:v>
                </c:pt>
                <c:pt idx="1">
                  <c:v>3.0000000000000002E-2</c:v>
                </c:pt>
                <c:pt idx="2">
                  <c:v>3.0000000000000002E-2</c:v>
                </c:pt>
                <c:pt idx="3">
                  <c:v>0.1</c:v>
                </c:pt>
                <c:pt idx="4">
                  <c:v>0.14000000000000001</c:v>
                </c:pt>
                <c:pt idx="5">
                  <c:v>0.1800000000000001</c:v>
                </c:pt>
                <c:pt idx="6">
                  <c:v>0.23</c:v>
                </c:pt>
                <c:pt idx="7">
                  <c:v>0.30000000000000021</c:v>
                </c:pt>
                <c:pt idx="8">
                  <c:v>0.38000000000000023</c:v>
                </c:pt>
                <c:pt idx="9">
                  <c:v>0.46</c:v>
                </c:pt>
                <c:pt idx="10">
                  <c:v>0.53</c:v>
                </c:pt>
              </c:numCache>
            </c:numRef>
          </c:val>
        </c:ser>
        <c:dLbls>
          <c:showLegendKey val="0"/>
          <c:showVal val="0"/>
          <c:showCatName val="0"/>
          <c:showSerName val="0"/>
          <c:showPercent val="0"/>
          <c:showBubbleSize val="0"/>
        </c:dLbls>
        <c:gapWidth val="100"/>
        <c:axId val="476568680"/>
        <c:axId val="476569072"/>
      </c:barChart>
      <c:catAx>
        <c:axId val="476568680"/>
        <c:scaling>
          <c:orientation val="minMax"/>
        </c:scaling>
        <c:delete val="0"/>
        <c:axPos val="l"/>
        <c:numFmt formatCode="General" sourceLinked="0"/>
        <c:majorTickMark val="out"/>
        <c:minorTickMark val="none"/>
        <c:tickLblPos val="nextTo"/>
        <c:txPr>
          <a:bodyPr/>
          <a:lstStyle/>
          <a:p>
            <a:pPr>
              <a:defRPr sz="1200"/>
            </a:pPr>
            <a:endParaRPr lang="en-US"/>
          </a:p>
        </c:txPr>
        <c:crossAx val="476569072"/>
        <c:crosses val="autoZero"/>
        <c:auto val="1"/>
        <c:lblAlgn val="ctr"/>
        <c:lblOffset val="1"/>
        <c:noMultiLvlLbl val="0"/>
      </c:catAx>
      <c:valAx>
        <c:axId val="476569072"/>
        <c:scaling>
          <c:orientation val="minMax"/>
        </c:scaling>
        <c:delete val="0"/>
        <c:axPos val="b"/>
        <c:majorGridlines/>
        <c:numFmt formatCode="0%" sourceLinked="0"/>
        <c:majorTickMark val="out"/>
        <c:minorTickMark val="none"/>
        <c:tickLblPos val="nextTo"/>
        <c:txPr>
          <a:bodyPr/>
          <a:lstStyle/>
          <a:p>
            <a:pPr>
              <a:defRPr sz="1200"/>
            </a:pPr>
            <a:endParaRPr lang="en-US"/>
          </a:p>
        </c:txPr>
        <c:crossAx val="476568680"/>
        <c:crosses val="autoZero"/>
        <c:crossBetween val="between"/>
      </c:valAx>
      <c:spPr>
        <a:noFill/>
        <a:ln>
          <a:noFill/>
        </a:ln>
      </c:spPr>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5599532177427232"/>
          <c:y val="1.2400812423519921E-3"/>
          <c:w val="0.5153115447648422"/>
          <c:h val="0.85727859146282492"/>
        </c:manualLayout>
      </c:layout>
      <c:barChart>
        <c:barDir val="bar"/>
        <c:grouping val="clustered"/>
        <c:varyColors val="0"/>
        <c:ser>
          <c:idx val="0"/>
          <c:order val="0"/>
          <c:tx>
            <c:strRef>
              <c:f>Sheet1!$B$1</c:f>
              <c:strCache>
                <c:ptCount val="1"/>
                <c:pt idx="0">
                  <c:v>Total</c:v>
                </c:pt>
              </c:strCache>
            </c:strRef>
          </c:tx>
          <c:spPr>
            <a:solidFill>
              <a:schemeClr val="tx2"/>
            </a:solidFill>
          </c:spPr>
          <c:invertIfNegative val="0"/>
          <c:dLbls>
            <c:spPr>
              <a:noFill/>
              <a:ln>
                <a:noFill/>
              </a:ln>
              <a:effectLst/>
            </c:spPr>
            <c:txPr>
              <a:bodyPr/>
              <a:lstStyle/>
              <a:p>
                <a:pPr>
                  <a:defRPr sz="14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Sheet1!$A$2:$A$10</c:f>
              <c:strCache>
                <c:ptCount val="9"/>
                <c:pt idx="0">
                  <c:v>Other</c:v>
                </c:pt>
                <c:pt idx="1">
                  <c:v>Backup servers</c:v>
                </c:pt>
                <c:pt idx="2">
                  <c:v>File servers and storage arrays</c:v>
                </c:pt>
                <c:pt idx="3">
                  <c:v>In transit through the network</c:v>
                </c:pt>
                <c:pt idx="4">
                  <c:v>Employee or contractor owned mobile device (BYOD)</c:v>
                </c:pt>
                <c:pt idx="5">
                  <c:v>Cloud servers</c:v>
                </c:pt>
                <c:pt idx="6">
                  <c:v>Government owned mobile device</c:v>
                </c:pt>
                <c:pt idx="7">
                  <c:v>Removable storage media (USB drive, CDs, etc.)</c:v>
                </c:pt>
                <c:pt idx="8">
                  <c:v>Employee or contractor desktop/laptop</c:v>
                </c:pt>
              </c:strCache>
            </c:strRef>
          </c:cat>
          <c:val>
            <c:numRef>
              <c:f>Sheet1!$B$2:$B$10</c:f>
              <c:numCache>
                <c:formatCode>0%</c:formatCode>
                <c:ptCount val="9"/>
                <c:pt idx="0">
                  <c:v>0.05</c:v>
                </c:pt>
                <c:pt idx="1">
                  <c:v>0.15000000000000011</c:v>
                </c:pt>
                <c:pt idx="2">
                  <c:v>0.2</c:v>
                </c:pt>
                <c:pt idx="3">
                  <c:v>0.2400000000000001</c:v>
                </c:pt>
                <c:pt idx="4">
                  <c:v>0.2900000000000002</c:v>
                </c:pt>
                <c:pt idx="5">
                  <c:v>0.2900000000000002</c:v>
                </c:pt>
                <c:pt idx="6">
                  <c:v>0.33000000000000035</c:v>
                </c:pt>
                <c:pt idx="7">
                  <c:v>0.42000000000000021</c:v>
                </c:pt>
                <c:pt idx="8">
                  <c:v>0.47000000000000008</c:v>
                </c:pt>
              </c:numCache>
            </c:numRef>
          </c:val>
        </c:ser>
        <c:dLbls>
          <c:showLegendKey val="0"/>
          <c:showVal val="0"/>
          <c:showCatName val="0"/>
          <c:showSerName val="0"/>
          <c:showPercent val="0"/>
          <c:showBubbleSize val="0"/>
        </c:dLbls>
        <c:gapWidth val="100"/>
        <c:axId val="476571032"/>
        <c:axId val="476571424"/>
      </c:barChart>
      <c:catAx>
        <c:axId val="476571032"/>
        <c:scaling>
          <c:orientation val="minMax"/>
        </c:scaling>
        <c:delete val="0"/>
        <c:axPos val="l"/>
        <c:numFmt formatCode="General" sourceLinked="0"/>
        <c:majorTickMark val="out"/>
        <c:minorTickMark val="none"/>
        <c:tickLblPos val="nextTo"/>
        <c:txPr>
          <a:bodyPr/>
          <a:lstStyle/>
          <a:p>
            <a:pPr>
              <a:defRPr sz="1200"/>
            </a:pPr>
            <a:endParaRPr lang="en-US"/>
          </a:p>
        </c:txPr>
        <c:crossAx val="476571424"/>
        <c:crosses val="autoZero"/>
        <c:auto val="1"/>
        <c:lblAlgn val="ctr"/>
        <c:lblOffset val="1"/>
        <c:noMultiLvlLbl val="0"/>
      </c:catAx>
      <c:valAx>
        <c:axId val="476571424"/>
        <c:scaling>
          <c:orientation val="minMax"/>
        </c:scaling>
        <c:delete val="0"/>
        <c:axPos val="b"/>
        <c:majorGridlines/>
        <c:numFmt formatCode="0%" sourceLinked="0"/>
        <c:majorTickMark val="out"/>
        <c:minorTickMark val="none"/>
        <c:tickLblPos val="nextTo"/>
        <c:txPr>
          <a:bodyPr/>
          <a:lstStyle/>
          <a:p>
            <a:pPr>
              <a:defRPr sz="1200"/>
            </a:pPr>
            <a:endParaRPr lang="en-US"/>
          </a:p>
        </c:txPr>
        <c:crossAx val="476571032"/>
        <c:crosses val="autoZero"/>
        <c:crossBetween val="between"/>
      </c:valAx>
      <c:spPr>
        <a:noFill/>
        <a:ln>
          <a:noFill/>
        </a:ln>
      </c:spPr>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152248957098889"/>
          <c:y val="0.14817964077335166"/>
          <c:w val="0.70941193272062808"/>
          <c:h val="0.78510698735632256"/>
        </c:manualLayout>
      </c:layout>
      <c:barChart>
        <c:barDir val="col"/>
        <c:grouping val="percentStacked"/>
        <c:varyColors val="0"/>
        <c:ser>
          <c:idx val="0"/>
          <c:order val="0"/>
          <c:tx>
            <c:strRef>
              <c:f>Sheet1!$B$1</c:f>
              <c:strCache>
                <c:ptCount val="1"/>
                <c:pt idx="0">
                  <c:v>Significantly decreased</c:v>
                </c:pt>
              </c:strCache>
            </c:strRef>
          </c:tx>
          <c:spPr>
            <a:solidFill>
              <a:schemeClr val="accent2"/>
            </a:solidFill>
          </c:spPr>
          <c:invertIfNegative val="0"/>
          <c:dLbls>
            <c:dLbl>
              <c:idx val="0"/>
              <c:layout>
                <c:manualLayout>
                  <c:x val="-4.4923624532355183E-3"/>
                  <c:y val="2.640944285225318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5.490601792720783E-17"/>
                  <c:y val="7.922832855675833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9949083021570092E-3"/>
                  <c:y val="7.922832855675930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4974541510784482E-3"/>
                  <c:y val="7.922832855675930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9949672570448466E-3"/>
                  <c:y val="7.9228328556759306E-3"/>
                </c:manualLayout>
              </c:layout>
              <c:showLegendKey val="0"/>
              <c:showVal val="1"/>
              <c:showCatName val="0"/>
              <c:showSerName val="0"/>
              <c:showPercent val="0"/>
              <c:showBubbleSize val="0"/>
              <c:extLst>
                <c:ext xmlns:c15="http://schemas.microsoft.com/office/drawing/2012/chart" uri="{CE6537A1-D6FC-4f65-9D91-7224C49458BB}">
                  <c15:layout>
                    <c:manualLayout>
                      <c:w val="3.4890681720129116E-2"/>
                      <c:h val="5.3056570690176476E-2"/>
                    </c:manualLayout>
                  </c15:layout>
                </c:ext>
              </c:extLst>
            </c:dLbl>
            <c:dLbl>
              <c:idx val="6"/>
              <c:layout>
                <c:manualLayout>
                  <c:x val="-5.490601792720783E-17"/>
                  <c:y val="5.2818885704505724E-3"/>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2.9949083021570092E-3"/>
                  <c:y val="7.9228328556759306E-3"/>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0"/>
                  <c:y val="7.9228328556759063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14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Sheet1!$A$2:$A$7</c:f>
              <c:strCache>
                <c:ptCount val="6"/>
                <c:pt idx="0">
                  <c:v>Malicious external threats</c:v>
                </c:pt>
                <c:pt idx="1">
                  <c:v>Malicious insider threats</c:v>
                </c:pt>
                <c:pt idx="2">
                  <c:v>Accidental/careless insider threats</c:v>
                </c:pt>
                <c:pt idx="3">
                  <c:v>Malicious external threats</c:v>
                </c:pt>
                <c:pt idx="4">
                  <c:v>Malicious insider threats</c:v>
                </c:pt>
                <c:pt idx="5">
                  <c:v>Accidental/careless insider threats</c:v>
                </c:pt>
              </c:strCache>
            </c:strRef>
          </c:cat>
          <c:val>
            <c:numRef>
              <c:f>Sheet1!$B$2:$B$7</c:f>
              <c:numCache>
                <c:formatCode>0%</c:formatCode>
                <c:ptCount val="6"/>
                <c:pt idx="0">
                  <c:v>1.0000000000000004E-2</c:v>
                </c:pt>
                <c:pt idx="1">
                  <c:v>4.0000000000000015E-2</c:v>
                </c:pt>
                <c:pt idx="2">
                  <c:v>3.0000000000000002E-2</c:v>
                </c:pt>
                <c:pt idx="3">
                  <c:v>1.0000000000000004E-2</c:v>
                </c:pt>
                <c:pt idx="4">
                  <c:v>2.0000000000000007E-2</c:v>
                </c:pt>
                <c:pt idx="5">
                  <c:v>2.0000000000000007E-2</c:v>
                </c:pt>
              </c:numCache>
            </c:numRef>
          </c:val>
        </c:ser>
        <c:ser>
          <c:idx val="1"/>
          <c:order val="1"/>
          <c:tx>
            <c:strRef>
              <c:f>Sheet1!$C$1</c:f>
              <c:strCache>
                <c:ptCount val="1"/>
                <c:pt idx="0">
                  <c:v>Somewhat decreased</c:v>
                </c:pt>
              </c:strCache>
            </c:strRef>
          </c:tx>
          <c:spPr>
            <a:solidFill>
              <a:schemeClr val="accent3"/>
            </a:solidFill>
          </c:spPr>
          <c:invertIfNegative val="0"/>
          <c:dLbls>
            <c:dLbl>
              <c:idx val="0"/>
              <c:layout>
                <c:manualLayout>
                  <c:x val="1.6386359419836124E-2"/>
                  <c:y val="1.675643356786110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9949083021570083E-3"/>
                  <c:y val="5.281888570450624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4974541510785581E-3"/>
                  <c:y val="1.056377714090124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1.584566571135186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4974541510785044E-3"/>
                  <c:y val="-1.584566571135186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5.4906017927207756E-17"/>
                  <c:y val="-1.5845665711351861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0"/>
                  <c:y val="-1.5845665711351861E-2"/>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5.4906017927207756E-17"/>
                  <c:y val="-1.5845665711351861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Sheet1!$A$2:$A$7</c:f>
              <c:strCache>
                <c:ptCount val="6"/>
                <c:pt idx="0">
                  <c:v>Malicious external threats</c:v>
                </c:pt>
                <c:pt idx="1">
                  <c:v>Malicious insider threats</c:v>
                </c:pt>
                <c:pt idx="2">
                  <c:v>Accidental/careless insider threats</c:v>
                </c:pt>
                <c:pt idx="3">
                  <c:v>Malicious external threats</c:v>
                </c:pt>
                <c:pt idx="4">
                  <c:v>Malicious insider threats</c:v>
                </c:pt>
                <c:pt idx="5">
                  <c:v>Accidental/careless insider threats</c:v>
                </c:pt>
              </c:strCache>
            </c:strRef>
          </c:cat>
          <c:val>
            <c:numRef>
              <c:f>Sheet1!$C$2:$C$7</c:f>
              <c:numCache>
                <c:formatCode>0%</c:formatCode>
                <c:ptCount val="6"/>
                <c:pt idx="0">
                  <c:v>3.0000000000000002E-2</c:v>
                </c:pt>
                <c:pt idx="1">
                  <c:v>7.0000000000000021E-2</c:v>
                </c:pt>
                <c:pt idx="2">
                  <c:v>6.0000000000000019E-2</c:v>
                </c:pt>
                <c:pt idx="3">
                  <c:v>2.0000000000000007E-2</c:v>
                </c:pt>
                <c:pt idx="4">
                  <c:v>8.0000000000000029E-2</c:v>
                </c:pt>
                <c:pt idx="5">
                  <c:v>7.0000000000000021E-2</c:v>
                </c:pt>
              </c:numCache>
            </c:numRef>
          </c:val>
        </c:ser>
        <c:ser>
          <c:idx val="2"/>
          <c:order val="2"/>
          <c:tx>
            <c:strRef>
              <c:f>Sheet1!$D$1</c:f>
              <c:strCache>
                <c:ptCount val="1"/>
                <c:pt idx="0">
                  <c:v>Remained the same</c:v>
                </c:pt>
              </c:strCache>
            </c:strRef>
          </c:tx>
          <c:spPr>
            <a:solidFill>
              <a:schemeClr val="accent1"/>
            </a:solidFill>
          </c:spPr>
          <c:invertIfNegative val="0"/>
          <c:dLbls>
            <c:dLbl>
              <c:idx val="0"/>
              <c:layout>
                <c:manualLayout>
                  <c:x val="1.4975131059663425E-3"/>
                  <c:y val="5.2818885704505282E-3"/>
                </c:manualLayout>
              </c:layout>
              <c:spPr>
                <a:noFill/>
                <a:ln>
                  <a:noFill/>
                </a:ln>
                <a:effectLst/>
              </c:spPr>
              <c:txPr>
                <a:bodyPr wrap="square" lIns="38100" tIns="19050" rIns="38100" bIns="19050" anchor="ctr">
                  <a:noAutofit/>
                </a:bodyPr>
                <a:lstStyle/>
                <a:p>
                  <a:pPr>
                    <a:defRPr sz="1400" b="1">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5.585503983522816E-2"/>
                      <c:h val="3.7210904978824615E-2"/>
                    </c:manualLayout>
                  </c15:layout>
                </c:ext>
              </c:extLst>
            </c:dLbl>
            <c:dLbl>
              <c:idx val="1"/>
              <c:layout>
                <c:manualLayout>
                  <c:x val="0"/>
                  <c:y val="7.922832855675833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5.490601792720783E-17"/>
                  <c:y val="5.281888570450627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2162039248744921E-3"/>
                  <c:y val="5.2819176137353478E-3"/>
                </c:manualLayout>
              </c:layout>
              <c:tx>
                <c:rich>
                  <a:bodyPr/>
                  <a:lstStyle/>
                  <a:p>
                    <a:r>
                      <a:rPr lang="en-US" dirty="0" smtClean="0"/>
                      <a:t>28%</a:t>
                    </a:r>
                    <a:endParaRPr lang="en-US" dirty="0"/>
                  </a:p>
                </c:rich>
              </c:tx>
              <c:showLegendKey val="0"/>
              <c:showVal val="1"/>
              <c:showCatName val="0"/>
              <c:showSerName val="0"/>
              <c:showPercent val="0"/>
              <c:showBubbleSize val="0"/>
              <c:extLst>
                <c:ext xmlns:c15="http://schemas.microsoft.com/office/drawing/2012/chart" uri="{CE6537A1-D6FC-4f65-9D91-7224C49458BB}">
                  <c15:layout>
                    <c:manualLayout>
                      <c:w val="4.5322971660102414E-2"/>
                      <c:h val="5.3056628776745919E-2"/>
                    </c:manualLayout>
                  </c15:layout>
                </c:ext>
              </c:extLst>
            </c:dLbl>
            <c:dLbl>
              <c:idx val="4"/>
              <c:layout>
                <c:manualLayout>
                  <c:x val="0"/>
                  <c:y val="5.281888570450627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4.4923624532354593E-3"/>
                  <c:y val="7.922832855675882E-3"/>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4.4923624532355174E-3"/>
                  <c:y val="1.0563777140901245E-2"/>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0"/>
                  <c:y val="7.9228328556759063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Sheet1!$A$2:$A$7</c:f>
              <c:strCache>
                <c:ptCount val="6"/>
                <c:pt idx="0">
                  <c:v>Malicious external threats</c:v>
                </c:pt>
                <c:pt idx="1">
                  <c:v>Malicious insider threats</c:v>
                </c:pt>
                <c:pt idx="2">
                  <c:v>Accidental/careless insider threats</c:v>
                </c:pt>
                <c:pt idx="3">
                  <c:v>Malicious external threats</c:v>
                </c:pt>
                <c:pt idx="4">
                  <c:v>Malicious insider threats</c:v>
                </c:pt>
                <c:pt idx="5">
                  <c:v>Accidental/careless insider threats</c:v>
                </c:pt>
              </c:strCache>
            </c:strRef>
          </c:cat>
          <c:val>
            <c:numRef>
              <c:f>Sheet1!$D$2:$D$7</c:f>
              <c:numCache>
                <c:formatCode>0%</c:formatCode>
                <c:ptCount val="6"/>
                <c:pt idx="0">
                  <c:v>0.16</c:v>
                </c:pt>
                <c:pt idx="1">
                  <c:v>0.38000000000000012</c:v>
                </c:pt>
                <c:pt idx="2">
                  <c:v>0.39000000000000012</c:v>
                </c:pt>
                <c:pt idx="3">
                  <c:v>0.28000000000000008</c:v>
                </c:pt>
                <c:pt idx="4">
                  <c:v>0.45</c:v>
                </c:pt>
                <c:pt idx="5">
                  <c:v>0.48000000000000009</c:v>
                </c:pt>
              </c:numCache>
            </c:numRef>
          </c:val>
        </c:ser>
        <c:ser>
          <c:idx val="3"/>
          <c:order val="3"/>
          <c:tx>
            <c:strRef>
              <c:f>Sheet1!$E$1</c:f>
              <c:strCache>
                <c:ptCount val="1"/>
                <c:pt idx="0">
                  <c:v>Somewhat increased</c:v>
                </c:pt>
              </c:strCache>
            </c:strRef>
          </c:tx>
          <c:spPr>
            <a:solidFill>
              <a:schemeClr val="bg2"/>
            </a:solidFill>
          </c:spPr>
          <c:invertIfNegative val="0"/>
          <c:dLbls>
            <c:spPr>
              <a:noFill/>
              <a:ln>
                <a:noFill/>
              </a:ln>
              <a:effectLst/>
            </c:spPr>
            <c:txPr>
              <a:bodyPr wrap="square" lIns="38100" tIns="19050" rIns="38100" bIns="19050" anchor="ctr">
                <a:spAutoFit/>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Sheet1!$A$2:$A$7</c:f>
              <c:strCache>
                <c:ptCount val="6"/>
                <c:pt idx="0">
                  <c:v>Malicious external threats</c:v>
                </c:pt>
                <c:pt idx="1">
                  <c:v>Malicious insider threats</c:v>
                </c:pt>
                <c:pt idx="2">
                  <c:v>Accidental/careless insider threats</c:v>
                </c:pt>
                <c:pt idx="3">
                  <c:v>Malicious external threats</c:v>
                </c:pt>
                <c:pt idx="4">
                  <c:v>Malicious insider threats</c:v>
                </c:pt>
                <c:pt idx="5">
                  <c:v>Accidental/careless insider threats</c:v>
                </c:pt>
              </c:strCache>
            </c:strRef>
          </c:cat>
          <c:val>
            <c:numRef>
              <c:f>Sheet1!$E$2:$E$7</c:f>
              <c:numCache>
                <c:formatCode>0%</c:formatCode>
                <c:ptCount val="6"/>
                <c:pt idx="0">
                  <c:v>0.44</c:v>
                </c:pt>
                <c:pt idx="1">
                  <c:v>0.29000000000000009</c:v>
                </c:pt>
                <c:pt idx="2">
                  <c:v>0.31000000000000011</c:v>
                </c:pt>
                <c:pt idx="3">
                  <c:v>0.46</c:v>
                </c:pt>
                <c:pt idx="4">
                  <c:v>0.32000000000000012</c:v>
                </c:pt>
                <c:pt idx="5">
                  <c:v>0.33000000000000013</c:v>
                </c:pt>
              </c:numCache>
            </c:numRef>
          </c:val>
        </c:ser>
        <c:ser>
          <c:idx val="4"/>
          <c:order val="4"/>
          <c:tx>
            <c:strRef>
              <c:f>Sheet1!$F$1</c:f>
              <c:strCache>
                <c:ptCount val="1"/>
                <c:pt idx="0">
                  <c:v>Significantly increased</c:v>
                </c:pt>
              </c:strCache>
            </c:strRef>
          </c:tx>
          <c:spPr>
            <a:solidFill>
              <a:schemeClr val="tx2"/>
            </a:solidFill>
          </c:spPr>
          <c:invertIfNegative val="0"/>
          <c:dLbls>
            <c:spPr>
              <a:noFill/>
              <a:ln>
                <a:noFill/>
              </a:ln>
              <a:effectLst/>
            </c:spPr>
            <c:txPr>
              <a:bodyPr wrap="square" lIns="38100" tIns="19050" rIns="38100" bIns="19050" anchor="ctr">
                <a:spAutoFit/>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Sheet1!$A$2:$A$7</c:f>
              <c:strCache>
                <c:ptCount val="6"/>
                <c:pt idx="0">
                  <c:v>Malicious external threats</c:v>
                </c:pt>
                <c:pt idx="1">
                  <c:v>Malicious insider threats</c:v>
                </c:pt>
                <c:pt idx="2">
                  <c:v>Accidental/careless insider threats</c:v>
                </c:pt>
                <c:pt idx="3">
                  <c:v>Malicious external threats</c:v>
                </c:pt>
                <c:pt idx="4">
                  <c:v>Malicious insider threats</c:v>
                </c:pt>
                <c:pt idx="5">
                  <c:v>Accidental/careless insider threats</c:v>
                </c:pt>
              </c:strCache>
            </c:strRef>
          </c:cat>
          <c:val>
            <c:numRef>
              <c:f>Sheet1!$F$2:$F$7</c:f>
              <c:numCache>
                <c:formatCode>0%</c:formatCode>
                <c:ptCount val="6"/>
                <c:pt idx="0">
                  <c:v>0.37000000000000011</c:v>
                </c:pt>
                <c:pt idx="1">
                  <c:v>0.23</c:v>
                </c:pt>
                <c:pt idx="2">
                  <c:v>0.22</c:v>
                </c:pt>
                <c:pt idx="3">
                  <c:v>0.23</c:v>
                </c:pt>
                <c:pt idx="4">
                  <c:v>0.14000000000000001</c:v>
                </c:pt>
                <c:pt idx="5">
                  <c:v>0.11</c:v>
                </c:pt>
              </c:numCache>
            </c:numRef>
          </c:val>
        </c:ser>
        <c:dLbls>
          <c:showLegendKey val="0"/>
          <c:showVal val="0"/>
          <c:showCatName val="0"/>
          <c:showSerName val="0"/>
          <c:showPercent val="0"/>
          <c:showBubbleSize val="0"/>
        </c:dLbls>
        <c:gapWidth val="50"/>
        <c:overlap val="100"/>
        <c:axId val="476565152"/>
        <c:axId val="476565544"/>
      </c:barChart>
      <c:catAx>
        <c:axId val="476565152"/>
        <c:scaling>
          <c:orientation val="minMax"/>
        </c:scaling>
        <c:delete val="0"/>
        <c:axPos val="b"/>
        <c:numFmt formatCode="General" sourceLinked="1"/>
        <c:majorTickMark val="out"/>
        <c:minorTickMark val="none"/>
        <c:tickLblPos val="nextTo"/>
        <c:txPr>
          <a:bodyPr/>
          <a:lstStyle/>
          <a:p>
            <a:pPr>
              <a:defRPr sz="1000" baseline="0">
                <a:latin typeface="Calibri" pitchFamily="34" charset="0"/>
              </a:defRPr>
            </a:pPr>
            <a:endParaRPr lang="en-US"/>
          </a:p>
        </c:txPr>
        <c:crossAx val="476565544"/>
        <c:crosses val="autoZero"/>
        <c:auto val="1"/>
        <c:lblAlgn val="ctr"/>
        <c:lblOffset val="100"/>
        <c:noMultiLvlLbl val="0"/>
      </c:catAx>
      <c:valAx>
        <c:axId val="476565544"/>
        <c:scaling>
          <c:orientation val="minMax"/>
        </c:scaling>
        <c:delete val="0"/>
        <c:axPos val="l"/>
        <c:majorGridlines/>
        <c:numFmt formatCode="0%" sourceLinked="1"/>
        <c:majorTickMark val="out"/>
        <c:minorTickMark val="none"/>
        <c:tickLblPos val="nextTo"/>
        <c:txPr>
          <a:bodyPr/>
          <a:lstStyle/>
          <a:p>
            <a:pPr>
              <a:defRPr sz="1200"/>
            </a:pPr>
            <a:endParaRPr lang="en-US"/>
          </a:p>
        </c:txPr>
        <c:crossAx val="476565152"/>
        <c:crosses val="autoZero"/>
        <c:crossBetween val="between"/>
        <c:majorUnit val="0.1"/>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smtClean="0"/>
              <a:t>Most Damaging</a:t>
            </a:r>
            <a:r>
              <a:rPr lang="en-US" sz="1600" baseline="0" dirty="0" smtClean="0"/>
              <a:t> Breach Source</a:t>
            </a:r>
            <a:endParaRPr lang="en-US" sz="1600" dirty="0"/>
          </a:p>
        </c:rich>
      </c:tx>
      <c:layout>
        <c:manualLayout>
          <c:xMode val="edge"/>
          <c:yMode val="edge"/>
          <c:x val="0.23399337364424283"/>
          <c:y val="3.1630515726841876E-2"/>
        </c:manualLayout>
      </c:layout>
      <c:overlay val="0"/>
    </c:title>
    <c:autoTitleDeleted val="0"/>
    <c:plotArea>
      <c:layout>
        <c:manualLayout>
          <c:layoutTarget val="inner"/>
          <c:xMode val="edge"/>
          <c:yMode val="edge"/>
          <c:x val="0.11070159926168856"/>
          <c:y val="0.21499001806390663"/>
          <c:w val="0.50283239267381563"/>
          <c:h val="0.72153013420375955"/>
        </c:manualLayout>
      </c:layout>
      <c:pieChart>
        <c:varyColors val="1"/>
        <c:ser>
          <c:idx val="0"/>
          <c:order val="0"/>
          <c:tx>
            <c:strRef>
              <c:f>Sheet1!$B$1</c:f>
              <c:strCache>
                <c:ptCount val="1"/>
                <c:pt idx="0">
                  <c:v>Customer Status</c:v>
                </c:pt>
              </c:strCache>
            </c:strRef>
          </c:tx>
          <c:spPr>
            <a:solidFill>
              <a:schemeClr val="accent2"/>
            </a:solidFill>
            <a:ln w="38100">
              <a:solidFill>
                <a:schemeClr val="bg1"/>
              </a:solidFill>
            </a:ln>
          </c:spPr>
          <c:dPt>
            <c:idx val="0"/>
            <c:bubble3D val="0"/>
            <c:spPr>
              <a:solidFill>
                <a:srgbClr val="696A6D"/>
              </a:solidFill>
              <a:ln w="38100">
                <a:solidFill>
                  <a:schemeClr val="bg1"/>
                </a:solidFill>
              </a:ln>
            </c:spPr>
          </c:dPt>
          <c:dPt>
            <c:idx val="1"/>
            <c:bubble3D val="0"/>
            <c:spPr>
              <a:solidFill>
                <a:srgbClr val="C80000"/>
              </a:solidFill>
              <a:ln w="38100">
                <a:solidFill>
                  <a:schemeClr val="bg1"/>
                </a:solidFill>
              </a:ln>
            </c:spPr>
          </c:dPt>
          <c:dPt>
            <c:idx val="2"/>
            <c:bubble3D val="0"/>
            <c:spPr>
              <a:solidFill>
                <a:srgbClr val="C80000">
                  <a:alpha val="61000"/>
                </a:srgbClr>
              </a:solidFill>
              <a:ln w="38100">
                <a:solidFill>
                  <a:schemeClr val="bg1"/>
                </a:solidFill>
              </a:ln>
            </c:spPr>
          </c:dPt>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Sheet1!$A$2:$A$4</c:f>
              <c:strCache>
                <c:ptCount val="3"/>
                <c:pt idx="0">
                  <c:v>Malicious external threats</c:v>
                </c:pt>
                <c:pt idx="1">
                  <c:v>Malicious internal threats</c:v>
                </c:pt>
                <c:pt idx="2">
                  <c:v>Both are the same</c:v>
                </c:pt>
              </c:strCache>
            </c:strRef>
          </c:cat>
          <c:val>
            <c:numRef>
              <c:f>Sheet1!$B$2:$B$4</c:f>
              <c:numCache>
                <c:formatCode>0%</c:formatCode>
                <c:ptCount val="3"/>
                <c:pt idx="0">
                  <c:v>0.37000000000000011</c:v>
                </c:pt>
                <c:pt idx="1">
                  <c:v>0.26</c:v>
                </c:pt>
                <c:pt idx="2">
                  <c:v>0.38000000000000012</c:v>
                </c:pt>
              </c:numCache>
            </c:numRef>
          </c:val>
        </c:ser>
        <c:dLbls>
          <c:showLegendKey val="0"/>
          <c:showVal val="0"/>
          <c:showCatName val="0"/>
          <c:showSerName val="0"/>
          <c:showPercent val="0"/>
          <c:showBubbleSize val="0"/>
          <c:showLeaderLines val="1"/>
        </c:dLbls>
        <c:firstSliceAng val="342"/>
      </c:pieChart>
    </c:plotArea>
    <c:legend>
      <c:legendPos val="r"/>
      <c:layout>
        <c:manualLayout>
          <c:xMode val="edge"/>
          <c:yMode val="edge"/>
          <c:x val="0.63872426038672137"/>
          <c:y val="0.27599741974690606"/>
          <c:w val="0.34278026256475969"/>
          <c:h val="0.72400258025309394"/>
        </c:manualLayout>
      </c:layout>
      <c:overlay val="0"/>
      <c:txPr>
        <a:bodyPr/>
        <a:lstStyle/>
        <a:p>
          <a:pPr>
            <a:defRPr sz="1400"/>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0.62038</cdr:x>
      <cdr:y>0.14367</cdr:y>
    </cdr:from>
    <cdr:to>
      <cdr:x>0.62285</cdr:x>
      <cdr:y>0.99549</cdr:y>
    </cdr:to>
    <cdr:cxnSp macro="">
      <cdr:nvCxnSpPr>
        <cdr:cNvPr id="3" name="Straight Connector 2"/>
        <cdr:cNvCxnSpPr/>
      </cdr:nvCxnSpPr>
      <cdr:spPr>
        <a:xfrm xmlns:a="http://schemas.openxmlformats.org/drawingml/2006/main">
          <a:off x="5286704" y="584164"/>
          <a:ext cx="21020" cy="3463400"/>
        </a:xfrm>
        <a:prstGeom xmlns:a="http://schemas.openxmlformats.org/drawingml/2006/main" prst="line">
          <a:avLst/>
        </a:prstGeom>
        <a:ln xmlns:a="http://schemas.openxmlformats.org/drawingml/2006/main" w="60325">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3177" tIns="46589" rIns="93177" bIns="46589" rtlCol="0"/>
          <a:lstStyle>
            <a:lvl1pPr algn="r">
              <a:defRPr sz="1200"/>
            </a:lvl1pPr>
          </a:lstStyle>
          <a:p>
            <a:fld id="{131B6C63-2A47-4D2C-BDA5-93D18102412B}" type="datetimeFigureOut">
              <a:rPr lang="en-US" smtClean="0"/>
              <a:pPr/>
              <a:t>1/23/2015</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77" tIns="46589" rIns="93177" bIns="46589" rtlCol="0" anchor="b"/>
          <a:lstStyle>
            <a:lvl1pPr algn="r">
              <a:defRPr sz="1200"/>
            </a:lvl1pPr>
          </a:lstStyle>
          <a:p>
            <a:fld id="{9085B247-89C7-4E6B-877F-15AD8D2C49A6}" type="slidenum">
              <a:rPr lang="en-US" smtClean="0"/>
              <a:pPr/>
              <a:t>‹#›</a:t>
            </a:fld>
            <a:endParaRPr lang="en-US" dirty="0"/>
          </a:p>
        </p:txBody>
      </p:sp>
    </p:spTree>
    <p:extLst>
      <p:ext uri="{BB962C8B-B14F-4D97-AF65-F5344CB8AC3E}">
        <p14:creationId xmlns:p14="http://schemas.microsoft.com/office/powerpoint/2010/main" val="40039996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7" tIns="46589" rIns="93177" bIns="46589" rtlCol="0"/>
          <a:lstStyle>
            <a:lvl1pPr algn="r">
              <a:defRPr sz="1200"/>
            </a:lvl1pPr>
          </a:lstStyle>
          <a:p>
            <a:fld id="{F0F55D74-A53B-164A-A87C-25A9CC707194}" type="datetimeFigureOut">
              <a:rPr lang="en-US" smtClean="0"/>
              <a:pPr/>
              <a:t>1/23/2015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7" tIns="46589" rIns="93177" bIns="46589" rtlCol="0" anchor="b"/>
          <a:lstStyle>
            <a:lvl1pPr algn="r">
              <a:defRPr sz="1200"/>
            </a:lvl1pPr>
          </a:lstStyle>
          <a:p>
            <a:fld id="{CD16F440-BB21-2A42-81F1-368D4DC9F0C5}" type="slidenum">
              <a:rPr lang="en-US" smtClean="0"/>
              <a:pPr/>
              <a:t>‹#›</a:t>
            </a:fld>
            <a:endParaRPr lang="en-US" dirty="0"/>
          </a:p>
        </p:txBody>
      </p:sp>
    </p:spTree>
    <p:extLst>
      <p:ext uri="{BB962C8B-B14F-4D97-AF65-F5344CB8AC3E}">
        <p14:creationId xmlns:p14="http://schemas.microsoft.com/office/powerpoint/2010/main" val="8920000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xfrm>
            <a:off x="1182688" y="698500"/>
            <a:ext cx="4646612" cy="3484563"/>
          </a:xfrm>
          <a:ln/>
        </p:spPr>
      </p:sp>
      <p:sp>
        <p:nvSpPr>
          <p:cNvPr id="4" name="Slide Number Placeholder 3"/>
          <p:cNvSpPr>
            <a:spLocks noGrp="1"/>
          </p:cNvSpPr>
          <p:nvPr>
            <p:ph type="sldNum" sz="quarter" idx="5"/>
          </p:nvPr>
        </p:nvSpPr>
        <p:spPr/>
        <p:txBody>
          <a:bodyPr/>
          <a:lstStyle/>
          <a:p>
            <a:pPr>
              <a:defRPr/>
            </a:pPr>
            <a:fld id="{E92ECD7A-9B3C-4E65-8AAB-3FFF88D24A71}" type="slidenum">
              <a:rPr lang="en-US" smtClean="0"/>
              <a:pPr>
                <a:defRPr/>
              </a:pPr>
              <a:t>1</a:t>
            </a:fld>
            <a:endParaRPr lang="en-US" dirty="0"/>
          </a:p>
        </p:txBody>
      </p:sp>
      <p:sp>
        <p:nvSpPr>
          <p:cNvPr id="2" name="Notes Placeholder 1"/>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320247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182688" y="698500"/>
            <a:ext cx="4646612" cy="3484563"/>
          </a:xfrm>
          <a:ln/>
        </p:spPr>
      </p:sp>
      <p:sp>
        <p:nvSpPr>
          <p:cNvPr id="4" name="Slide Number Placeholder 3"/>
          <p:cNvSpPr>
            <a:spLocks noGrp="1"/>
          </p:cNvSpPr>
          <p:nvPr>
            <p:ph type="sldNum" sz="quarter" idx="5"/>
          </p:nvPr>
        </p:nvSpPr>
        <p:spPr/>
        <p:txBody>
          <a:bodyPr/>
          <a:lstStyle/>
          <a:p>
            <a:pPr>
              <a:defRPr/>
            </a:pPr>
            <a:fld id="{5B8ED8A0-59C7-43FB-9CAE-FC9C72518A68}" type="slidenum">
              <a:rPr lang="en-US" smtClean="0">
                <a:solidFill>
                  <a:prstClr val="black"/>
                </a:solidFill>
              </a:rPr>
              <a:pPr>
                <a:defRPr/>
              </a:pPr>
              <a:t>10</a:t>
            </a:fld>
            <a:endParaRPr lang="en-US" dirty="0">
              <a:solidFill>
                <a:prstClr val="black"/>
              </a:solidFill>
            </a:endParaRPr>
          </a:p>
        </p:txBody>
      </p:sp>
      <p:sp>
        <p:nvSpPr>
          <p:cNvPr id="2" name="Notes Placeholder 1"/>
          <p:cNvSpPr>
            <a:spLocks noGrp="1"/>
          </p:cNvSpPr>
          <p:nvPr>
            <p:ph type="body" sz="quarter" idx="10"/>
          </p:nvPr>
        </p:nvSpPr>
        <p:spPr/>
        <p:txBody>
          <a:bodyPr/>
          <a:lstStyle/>
          <a:p>
            <a:r>
              <a:rPr lang="en-US" dirty="0" smtClean="0"/>
              <a:t>Infographic – Most Damaging Insider</a:t>
            </a:r>
            <a:r>
              <a:rPr lang="en-US" baseline="0" dirty="0" smtClean="0"/>
              <a:t> Breach?</a:t>
            </a:r>
          </a:p>
          <a:p>
            <a:r>
              <a:rPr lang="en-US" baseline="0" dirty="0" smtClean="0"/>
              <a:t>(not a lot of strength here—they are all similar)</a:t>
            </a:r>
            <a:endParaRPr lang="en-US" dirty="0"/>
          </a:p>
        </p:txBody>
      </p:sp>
    </p:spTree>
    <p:extLst>
      <p:ext uri="{BB962C8B-B14F-4D97-AF65-F5344CB8AC3E}">
        <p14:creationId xmlns:p14="http://schemas.microsoft.com/office/powerpoint/2010/main" val="27709178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182688" y="698500"/>
            <a:ext cx="4646612" cy="3484563"/>
          </a:xfrm>
          <a:ln/>
        </p:spPr>
      </p:sp>
      <p:sp>
        <p:nvSpPr>
          <p:cNvPr id="4" name="Slide Number Placeholder 3"/>
          <p:cNvSpPr>
            <a:spLocks noGrp="1"/>
          </p:cNvSpPr>
          <p:nvPr>
            <p:ph type="sldNum" sz="quarter" idx="5"/>
          </p:nvPr>
        </p:nvSpPr>
        <p:spPr/>
        <p:txBody>
          <a:bodyPr/>
          <a:lstStyle/>
          <a:p>
            <a:pPr>
              <a:defRPr/>
            </a:pPr>
            <a:fld id="{5B8ED8A0-59C7-43FB-9CAE-FC9C72518A68}" type="slidenum">
              <a:rPr lang="en-US" smtClean="0">
                <a:solidFill>
                  <a:prstClr val="black"/>
                </a:solidFill>
              </a:rPr>
              <a:pPr>
                <a:defRPr/>
              </a:pPr>
              <a:t>11</a:t>
            </a:fld>
            <a:endParaRPr lang="en-US" dirty="0">
              <a:solidFill>
                <a:prstClr val="black"/>
              </a:solidFill>
            </a:endParaRPr>
          </a:p>
        </p:txBody>
      </p:sp>
      <p:sp>
        <p:nvSpPr>
          <p:cNvPr id="2" name="Notes Placeholder 1"/>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56361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182688" y="698500"/>
            <a:ext cx="4646612" cy="3484563"/>
          </a:xfrm>
          <a:ln/>
        </p:spPr>
      </p:sp>
      <p:sp>
        <p:nvSpPr>
          <p:cNvPr id="4" name="Slide Number Placeholder 3"/>
          <p:cNvSpPr>
            <a:spLocks noGrp="1"/>
          </p:cNvSpPr>
          <p:nvPr>
            <p:ph type="sldNum" sz="quarter" idx="5"/>
          </p:nvPr>
        </p:nvSpPr>
        <p:spPr/>
        <p:txBody>
          <a:bodyPr/>
          <a:lstStyle/>
          <a:p>
            <a:pPr>
              <a:defRPr/>
            </a:pPr>
            <a:fld id="{5B8ED8A0-59C7-43FB-9CAE-FC9C72518A68}" type="slidenum">
              <a:rPr lang="en-US" smtClean="0">
                <a:solidFill>
                  <a:prstClr val="black"/>
                </a:solidFill>
              </a:rPr>
              <a:pPr>
                <a:defRPr/>
              </a:pPr>
              <a:t>12</a:t>
            </a:fld>
            <a:endParaRPr lang="en-US" dirty="0">
              <a:solidFill>
                <a:prstClr val="black"/>
              </a:solidFill>
            </a:endParaRPr>
          </a:p>
        </p:txBody>
      </p:sp>
      <p:sp>
        <p:nvSpPr>
          <p:cNvPr id="2" name="Notes Placeholder 1"/>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5784348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182688" y="698500"/>
            <a:ext cx="4646612" cy="3484563"/>
          </a:xfrm>
          <a:ln/>
        </p:spPr>
      </p:sp>
      <p:sp>
        <p:nvSpPr>
          <p:cNvPr id="4" name="Slide Number Placeholder 3"/>
          <p:cNvSpPr>
            <a:spLocks noGrp="1"/>
          </p:cNvSpPr>
          <p:nvPr>
            <p:ph type="sldNum" sz="quarter" idx="5"/>
          </p:nvPr>
        </p:nvSpPr>
        <p:spPr/>
        <p:txBody>
          <a:bodyPr/>
          <a:lstStyle/>
          <a:p>
            <a:pPr>
              <a:defRPr/>
            </a:pPr>
            <a:fld id="{5B8ED8A0-59C7-43FB-9CAE-FC9C72518A68}" type="slidenum">
              <a:rPr lang="en-US" smtClean="0">
                <a:solidFill>
                  <a:prstClr val="black"/>
                </a:solidFill>
              </a:rPr>
              <a:pPr>
                <a:defRPr/>
              </a:pPr>
              <a:t>13</a:t>
            </a:fld>
            <a:endParaRPr lang="en-US" dirty="0">
              <a:solidFill>
                <a:prstClr val="black"/>
              </a:solidFill>
            </a:endParaRPr>
          </a:p>
        </p:txBody>
      </p:sp>
      <p:sp>
        <p:nvSpPr>
          <p:cNvPr id="2" name="Notes Placeholder 1"/>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0145753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182688" y="698500"/>
            <a:ext cx="4646612" cy="3484563"/>
          </a:xfrm>
          <a:ln/>
        </p:spPr>
      </p:sp>
      <p:sp>
        <p:nvSpPr>
          <p:cNvPr id="4" name="Slide Number Placeholder 3"/>
          <p:cNvSpPr>
            <a:spLocks noGrp="1"/>
          </p:cNvSpPr>
          <p:nvPr>
            <p:ph type="sldNum" sz="quarter" idx="5"/>
          </p:nvPr>
        </p:nvSpPr>
        <p:spPr/>
        <p:txBody>
          <a:bodyPr/>
          <a:lstStyle/>
          <a:p>
            <a:pPr>
              <a:defRPr/>
            </a:pPr>
            <a:fld id="{5B8ED8A0-59C7-43FB-9CAE-FC9C72518A68}" type="slidenum">
              <a:rPr lang="en-US" smtClean="0">
                <a:solidFill>
                  <a:prstClr val="black"/>
                </a:solidFill>
              </a:rPr>
              <a:pPr>
                <a:defRPr/>
              </a:pPr>
              <a:t>14</a:t>
            </a:fld>
            <a:endParaRPr lang="en-US" dirty="0">
              <a:solidFill>
                <a:prstClr val="black"/>
              </a:solidFill>
            </a:endParaRPr>
          </a:p>
        </p:txBody>
      </p:sp>
      <p:sp>
        <p:nvSpPr>
          <p:cNvPr id="2" name="Notes Placeholder 1"/>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9706463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182688" y="698500"/>
            <a:ext cx="4646612" cy="3484563"/>
          </a:xfrm>
          <a:ln/>
        </p:spPr>
      </p:sp>
      <p:sp>
        <p:nvSpPr>
          <p:cNvPr id="4" name="Slide Number Placeholder 3"/>
          <p:cNvSpPr>
            <a:spLocks noGrp="1"/>
          </p:cNvSpPr>
          <p:nvPr>
            <p:ph type="sldNum" sz="quarter" idx="5"/>
          </p:nvPr>
        </p:nvSpPr>
        <p:spPr/>
        <p:txBody>
          <a:bodyPr/>
          <a:lstStyle/>
          <a:p>
            <a:pPr>
              <a:defRPr/>
            </a:pPr>
            <a:fld id="{5B8ED8A0-59C7-43FB-9CAE-FC9C72518A68}" type="slidenum">
              <a:rPr lang="en-US" smtClean="0">
                <a:solidFill>
                  <a:prstClr val="black"/>
                </a:solidFill>
              </a:rPr>
              <a:pPr>
                <a:defRPr/>
              </a:pPr>
              <a:t>15</a:t>
            </a:fld>
            <a:endParaRPr lang="en-US" dirty="0">
              <a:solidFill>
                <a:prstClr val="black"/>
              </a:solidFill>
            </a:endParaRPr>
          </a:p>
        </p:txBody>
      </p:sp>
      <p:sp>
        <p:nvSpPr>
          <p:cNvPr id="2" name="Notes Placeholder 1"/>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859958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182688" y="698500"/>
            <a:ext cx="4646612" cy="3484563"/>
          </a:xfrm>
          <a:ln/>
        </p:spPr>
      </p:sp>
      <p:sp>
        <p:nvSpPr>
          <p:cNvPr id="4" name="Slide Number Placeholder 3"/>
          <p:cNvSpPr>
            <a:spLocks noGrp="1"/>
          </p:cNvSpPr>
          <p:nvPr>
            <p:ph type="sldNum" sz="quarter" idx="5"/>
          </p:nvPr>
        </p:nvSpPr>
        <p:spPr/>
        <p:txBody>
          <a:bodyPr/>
          <a:lstStyle/>
          <a:p>
            <a:pPr>
              <a:defRPr/>
            </a:pPr>
            <a:fld id="{5B8ED8A0-59C7-43FB-9CAE-FC9C72518A68}" type="slidenum">
              <a:rPr lang="en-US" smtClean="0">
                <a:solidFill>
                  <a:prstClr val="black"/>
                </a:solidFill>
              </a:rPr>
              <a:pPr>
                <a:defRPr/>
              </a:pPr>
              <a:t>16</a:t>
            </a:fld>
            <a:endParaRPr lang="en-US" dirty="0">
              <a:solidFill>
                <a:prstClr val="black"/>
              </a:solidFill>
            </a:endParaRPr>
          </a:p>
        </p:txBody>
      </p:sp>
      <p:sp>
        <p:nvSpPr>
          <p:cNvPr id="2" name="Notes Placeholder 1"/>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7134904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182688" y="698500"/>
            <a:ext cx="4646612" cy="3484563"/>
          </a:xfrm>
          <a:ln/>
        </p:spPr>
      </p:sp>
      <p:sp>
        <p:nvSpPr>
          <p:cNvPr id="4" name="Slide Number Placeholder 3"/>
          <p:cNvSpPr>
            <a:spLocks noGrp="1"/>
          </p:cNvSpPr>
          <p:nvPr>
            <p:ph type="sldNum" sz="quarter" idx="5"/>
          </p:nvPr>
        </p:nvSpPr>
        <p:spPr/>
        <p:txBody>
          <a:bodyPr/>
          <a:lstStyle/>
          <a:p>
            <a:pPr>
              <a:defRPr/>
            </a:pPr>
            <a:fld id="{5B8ED8A0-59C7-43FB-9CAE-FC9C72518A68}" type="slidenum">
              <a:rPr lang="en-US" smtClean="0">
                <a:solidFill>
                  <a:prstClr val="black"/>
                </a:solidFill>
              </a:rPr>
              <a:pPr>
                <a:defRPr/>
              </a:pPr>
              <a:t>17</a:t>
            </a:fld>
            <a:endParaRPr lang="en-US" dirty="0">
              <a:solidFill>
                <a:prstClr val="black"/>
              </a:solidFill>
            </a:endParaRPr>
          </a:p>
        </p:txBody>
      </p:sp>
      <p:sp>
        <p:nvSpPr>
          <p:cNvPr id="2" name="Notes Placeholder 1"/>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40267286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182688" y="698500"/>
            <a:ext cx="4646612" cy="3484563"/>
          </a:xfrm>
          <a:ln/>
        </p:spPr>
      </p:sp>
      <p:sp>
        <p:nvSpPr>
          <p:cNvPr id="4" name="Slide Number Placeholder 3"/>
          <p:cNvSpPr>
            <a:spLocks noGrp="1"/>
          </p:cNvSpPr>
          <p:nvPr>
            <p:ph type="sldNum" sz="quarter" idx="5"/>
          </p:nvPr>
        </p:nvSpPr>
        <p:spPr/>
        <p:txBody>
          <a:bodyPr/>
          <a:lstStyle/>
          <a:p>
            <a:pPr>
              <a:defRPr/>
            </a:pPr>
            <a:fld id="{5B8ED8A0-59C7-43FB-9CAE-FC9C72518A68}" type="slidenum">
              <a:rPr lang="en-US" smtClean="0">
                <a:solidFill>
                  <a:prstClr val="black"/>
                </a:solidFill>
              </a:rPr>
              <a:pPr>
                <a:defRPr/>
              </a:pPr>
              <a:t>18</a:t>
            </a:fld>
            <a:endParaRPr lang="en-US" dirty="0">
              <a:solidFill>
                <a:prstClr val="black"/>
              </a:solidFill>
            </a:endParaRPr>
          </a:p>
        </p:txBody>
      </p:sp>
      <p:sp>
        <p:nvSpPr>
          <p:cNvPr id="2" name="Notes Placeholder 1"/>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7798844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182688" y="698500"/>
            <a:ext cx="4646612" cy="3484563"/>
          </a:xfrm>
          <a:ln/>
        </p:spPr>
      </p:sp>
      <p:sp>
        <p:nvSpPr>
          <p:cNvPr id="4" name="Slide Number Placeholder 3"/>
          <p:cNvSpPr>
            <a:spLocks noGrp="1"/>
          </p:cNvSpPr>
          <p:nvPr>
            <p:ph type="sldNum" sz="quarter" idx="5"/>
          </p:nvPr>
        </p:nvSpPr>
        <p:spPr/>
        <p:txBody>
          <a:bodyPr/>
          <a:lstStyle/>
          <a:p>
            <a:pPr>
              <a:defRPr/>
            </a:pPr>
            <a:fld id="{5B8ED8A0-59C7-43FB-9CAE-FC9C72518A68}" type="slidenum">
              <a:rPr lang="en-US" smtClean="0">
                <a:solidFill>
                  <a:prstClr val="black"/>
                </a:solidFill>
              </a:rPr>
              <a:pPr>
                <a:defRPr/>
              </a:pPr>
              <a:t>19</a:t>
            </a:fld>
            <a:endParaRPr lang="en-US" dirty="0">
              <a:solidFill>
                <a:prstClr val="black"/>
              </a:solidFill>
            </a:endParaRPr>
          </a:p>
        </p:txBody>
      </p:sp>
      <p:sp>
        <p:nvSpPr>
          <p:cNvPr id="2" name="Notes Placeholder 1"/>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77178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D16F440-BB21-2A42-81F1-368D4DC9F0C5}" type="slidenum">
              <a:rPr lang="en-US" smtClean="0"/>
              <a:pPr/>
              <a:t>2</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4805880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16F440-BB21-2A42-81F1-368D4DC9F0C5}" type="slidenum">
              <a:rPr lang="en-US" smtClean="0"/>
              <a:pPr/>
              <a:t>20</a:t>
            </a:fld>
            <a:endParaRPr lang="en-US" dirty="0"/>
          </a:p>
        </p:txBody>
      </p:sp>
    </p:spTree>
    <p:extLst>
      <p:ext uri="{BB962C8B-B14F-4D97-AF65-F5344CB8AC3E}">
        <p14:creationId xmlns:p14="http://schemas.microsoft.com/office/powerpoint/2010/main" val="3265280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D16F440-BB21-2A42-81F1-368D4DC9F0C5}" type="slidenum">
              <a:rPr lang="en-US" smtClean="0"/>
              <a:pPr/>
              <a:t>3</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906853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D16F440-BB21-2A42-81F1-368D4DC9F0C5}" type="slidenum">
              <a:rPr lang="en-US" smtClean="0"/>
              <a:pPr/>
              <a:t>4</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42058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4" name="Slide Number Placeholder 3"/>
          <p:cNvSpPr>
            <a:spLocks noGrp="1"/>
          </p:cNvSpPr>
          <p:nvPr>
            <p:ph type="sldNum" sz="quarter" idx="5"/>
          </p:nvPr>
        </p:nvSpPr>
        <p:spPr>
          <a:noFill/>
        </p:spPr>
        <p:txBody>
          <a:bodyPr/>
          <a:lstStyle/>
          <a:p>
            <a:pPr defTabSz="930745"/>
            <a:fld id="{B1F3E2E5-FCD1-4C24-B343-B8E36D5C6A76}" type="slidenum">
              <a:rPr lang="en-US" smtClean="0">
                <a:cs typeface="Arial" charset="0"/>
              </a:rPr>
              <a:pPr defTabSz="930745"/>
              <a:t>5</a:t>
            </a:fld>
            <a:endParaRPr lang="en-US" dirty="0" smtClean="0">
              <a:cs typeface="Arial" charset="0"/>
            </a:endParaRPr>
          </a:p>
        </p:txBody>
      </p:sp>
      <p:sp>
        <p:nvSpPr>
          <p:cNvPr id="2" name="Notes Placeholder 1"/>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658367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182688" y="698500"/>
            <a:ext cx="4646612" cy="3484563"/>
          </a:xfrm>
          <a:ln/>
        </p:spPr>
      </p:sp>
      <p:sp>
        <p:nvSpPr>
          <p:cNvPr id="4" name="Slide Number Placeholder 3"/>
          <p:cNvSpPr>
            <a:spLocks noGrp="1"/>
          </p:cNvSpPr>
          <p:nvPr>
            <p:ph type="sldNum" sz="quarter" idx="5"/>
          </p:nvPr>
        </p:nvSpPr>
        <p:spPr/>
        <p:txBody>
          <a:bodyPr/>
          <a:lstStyle/>
          <a:p>
            <a:pPr>
              <a:defRPr/>
            </a:pPr>
            <a:fld id="{5B8ED8A0-59C7-43FB-9CAE-FC9C72518A68}" type="slidenum">
              <a:rPr lang="en-US" smtClean="0">
                <a:solidFill>
                  <a:prstClr val="black"/>
                </a:solidFill>
              </a:rPr>
              <a:pPr>
                <a:defRPr/>
              </a:pPr>
              <a:t>6</a:t>
            </a:fld>
            <a:endParaRPr lang="en-US" dirty="0">
              <a:solidFill>
                <a:prstClr val="black"/>
              </a:solidFill>
            </a:endParaRPr>
          </a:p>
        </p:txBody>
      </p:sp>
      <p:sp>
        <p:nvSpPr>
          <p:cNvPr id="2" name="Notes Placeholder 1"/>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125630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182688" y="698500"/>
            <a:ext cx="4646612" cy="3484563"/>
          </a:xfrm>
          <a:ln/>
        </p:spPr>
      </p:sp>
      <p:sp>
        <p:nvSpPr>
          <p:cNvPr id="4" name="Slide Number Placeholder 3"/>
          <p:cNvSpPr>
            <a:spLocks noGrp="1"/>
          </p:cNvSpPr>
          <p:nvPr>
            <p:ph type="sldNum" sz="quarter" idx="5"/>
          </p:nvPr>
        </p:nvSpPr>
        <p:spPr/>
        <p:txBody>
          <a:bodyPr/>
          <a:lstStyle/>
          <a:p>
            <a:pPr>
              <a:defRPr/>
            </a:pPr>
            <a:fld id="{5B8ED8A0-59C7-43FB-9CAE-FC9C72518A68}" type="slidenum">
              <a:rPr lang="en-US" smtClean="0">
                <a:solidFill>
                  <a:prstClr val="black"/>
                </a:solidFill>
              </a:rPr>
              <a:pPr>
                <a:defRPr/>
              </a:pPr>
              <a:t>7</a:t>
            </a:fld>
            <a:endParaRPr lang="en-US" dirty="0">
              <a:solidFill>
                <a:prstClr val="black"/>
              </a:solidFill>
            </a:endParaRPr>
          </a:p>
        </p:txBody>
      </p:sp>
      <p:sp>
        <p:nvSpPr>
          <p:cNvPr id="2" name="Notes Placeholder 1"/>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209543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182688" y="698500"/>
            <a:ext cx="4646612" cy="3484563"/>
          </a:xfrm>
          <a:ln/>
        </p:spPr>
      </p:sp>
      <p:sp>
        <p:nvSpPr>
          <p:cNvPr id="4" name="Slide Number Placeholder 3"/>
          <p:cNvSpPr>
            <a:spLocks noGrp="1"/>
          </p:cNvSpPr>
          <p:nvPr>
            <p:ph type="sldNum" sz="quarter" idx="5"/>
          </p:nvPr>
        </p:nvSpPr>
        <p:spPr/>
        <p:txBody>
          <a:bodyPr/>
          <a:lstStyle/>
          <a:p>
            <a:pPr>
              <a:defRPr/>
            </a:pPr>
            <a:fld id="{5B8ED8A0-59C7-43FB-9CAE-FC9C72518A68}" type="slidenum">
              <a:rPr lang="en-US" smtClean="0">
                <a:solidFill>
                  <a:prstClr val="black"/>
                </a:solidFill>
              </a:rPr>
              <a:pPr>
                <a:defRPr/>
              </a:pPr>
              <a:t>8</a:t>
            </a:fld>
            <a:endParaRPr lang="en-US" dirty="0">
              <a:solidFill>
                <a:prstClr val="black"/>
              </a:solidFill>
            </a:endParaRPr>
          </a:p>
        </p:txBody>
      </p:sp>
      <p:sp>
        <p:nvSpPr>
          <p:cNvPr id="2" name="Notes Placeholder 1"/>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61085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182688" y="698500"/>
            <a:ext cx="4646612" cy="3484563"/>
          </a:xfrm>
          <a:ln/>
        </p:spPr>
      </p:sp>
      <p:sp>
        <p:nvSpPr>
          <p:cNvPr id="4" name="Slide Number Placeholder 3"/>
          <p:cNvSpPr>
            <a:spLocks noGrp="1"/>
          </p:cNvSpPr>
          <p:nvPr>
            <p:ph type="sldNum" sz="quarter" idx="5"/>
          </p:nvPr>
        </p:nvSpPr>
        <p:spPr/>
        <p:txBody>
          <a:bodyPr/>
          <a:lstStyle/>
          <a:p>
            <a:pPr>
              <a:defRPr/>
            </a:pPr>
            <a:fld id="{5B8ED8A0-59C7-43FB-9CAE-FC9C72518A68}" type="slidenum">
              <a:rPr lang="en-US" smtClean="0">
                <a:solidFill>
                  <a:prstClr val="black"/>
                </a:solidFill>
              </a:rPr>
              <a:pPr>
                <a:defRPr/>
              </a:pPr>
              <a:t>9</a:t>
            </a:fld>
            <a:endParaRPr lang="en-US" dirty="0">
              <a:solidFill>
                <a:prstClr val="black"/>
              </a:solidFill>
            </a:endParaRPr>
          </a:p>
        </p:txBody>
      </p:sp>
      <p:sp>
        <p:nvSpPr>
          <p:cNvPr id="2" name="Notes Placeholder 1"/>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609876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_Header">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87959B8-3C14-494A-BA72-BB41BB37CE04}" type="slidenum">
              <a:rPr lang="en-US" smtClean="0"/>
              <a:pPr/>
              <a:t>‹#›</a:t>
            </a:fld>
            <a:endParaRPr lang="en-US" dirty="0"/>
          </a:p>
        </p:txBody>
      </p:sp>
      <p:sp>
        <p:nvSpPr>
          <p:cNvPr id="5" name="Text Placeholder 8"/>
          <p:cNvSpPr>
            <a:spLocks noGrp="1"/>
          </p:cNvSpPr>
          <p:nvPr>
            <p:ph type="body" sz="quarter" idx="17" hasCustomPrompt="1"/>
          </p:nvPr>
        </p:nvSpPr>
        <p:spPr>
          <a:xfrm>
            <a:off x="457200" y="-1"/>
            <a:ext cx="7848600" cy="530352"/>
          </a:xfrm>
          <a:prstGeom prst="rect">
            <a:avLst/>
          </a:prstGeom>
        </p:spPr>
        <p:txBody>
          <a:bodyPr anchor="ctr">
            <a:normAutofit/>
          </a:bodyPr>
          <a:lstStyle>
            <a:lvl1pPr>
              <a:buNone/>
              <a:defRPr sz="1400" cap="all" baseline="0">
                <a:solidFill>
                  <a:schemeClr val="bg1"/>
                </a:solidFill>
              </a:defRPr>
            </a:lvl1pPr>
          </a:lstStyle>
          <a:p>
            <a:pPr lvl="0"/>
            <a:r>
              <a:rPr lang="en-US" dirty="0" smtClean="0"/>
              <a:t>PAGE HEADER 14PT WHITE ALL CAPS</a:t>
            </a:r>
          </a:p>
        </p:txBody>
      </p:sp>
    </p:spTree>
    <p:extLst>
      <p:ext uri="{BB962C8B-B14F-4D97-AF65-F5344CB8AC3E}">
        <p14:creationId xmlns:p14="http://schemas.microsoft.com/office/powerpoint/2010/main" val="219930173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line header+bulleted list">
    <p:spTree>
      <p:nvGrpSpPr>
        <p:cNvPr id="1" name=""/>
        <p:cNvGrpSpPr/>
        <p:nvPr/>
      </p:nvGrpSpPr>
      <p:grpSpPr>
        <a:xfrm>
          <a:off x="0" y="0"/>
          <a:ext cx="0" cy="0"/>
          <a:chOff x="0" y="0"/>
          <a:chExt cx="0" cy="0"/>
        </a:xfrm>
      </p:grpSpPr>
      <p:sp>
        <p:nvSpPr>
          <p:cNvPr id="11" name="Text Placeholder 10"/>
          <p:cNvSpPr>
            <a:spLocks noGrp="1"/>
          </p:cNvSpPr>
          <p:nvPr>
            <p:ph type="body" sz="quarter" idx="18" hasCustomPrompt="1"/>
          </p:nvPr>
        </p:nvSpPr>
        <p:spPr>
          <a:xfrm>
            <a:off x="457200" y="777240"/>
            <a:ext cx="8147304" cy="687387"/>
          </a:xfrm>
          <a:prstGeom prst="rect">
            <a:avLst/>
          </a:prstGeom>
        </p:spPr>
        <p:txBody>
          <a:bodyPr>
            <a:noAutofit/>
          </a:bodyPr>
          <a:lstStyle>
            <a:lvl1pPr marL="0" indent="0">
              <a:buNone/>
              <a:defRPr sz="3200" b="1" baseline="0">
                <a:solidFill>
                  <a:schemeClr val="tx2"/>
                </a:solidFill>
              </a:defRPr>
            </a:lvl1pPr>
          </a:lstStyle>
          <a:p>
            <a:pPr lvl="0"/>
            <a:r>
              <a:rPr lang="en-US" dirty="0" smtClean="0"/>
              <a:t>Title 32pt bold red: Proposed FY 11-12 Federal Market Research Key Considerations</a:t>
            </a:r>
          </a:p>
        </p:txBody>
      </p:sp>
      <p:pic>
        <p:nvPicPr>
          <p:cNvPr id="6" name="Picture 1" descr="MC_PPT_interio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8"/>
          <p:cNvSpPr>
            <a:spLocks noGrp="1"/>
          </p:cNvSpPr>
          <p:nvPr>
            <p:ph type="body" sz="quarter" idx="17" hasCustomPrompt="1"/>
          </p:nvPr>
        </p:nvSpPr>
        <p:spPr>
          <a:xfrm>
            <a:off x="457200" y="-1"/>
            <a:ext cx="7848600" cy="530352"/>
          </a:xfrm>
          <a:prstGeom prst="rect">
            <a:avLst/>
          </a:prstGeom>
        </p:spPr>
        <p:txBody>
          <a:bodyPr anchor="ctr">
            <a:normAutofit/>
          </a:bodyPr>
          <a:lstStyle>
            <a:lvl1pPr>
              <a:buNone/>
              <a:defRPr sz="1400" cap="all" baseline="0">
                <a:solidFill>
                  <a:schemeClr val="bg1"/>
                </a:solidFill>
              </a:defRPr>
            </a:lvl1pPr>
          </a:lstStyle>
          <a:p>
            <a:pPr lvl="0"/>
            <a:r>
              <a:rPr lang="en-US" dirty="0" smtClean="0"/>
              <a:t>PAGE HEADER 14PT WHITE ALL CAPS</a:t>
            </a:r>
          </a:p>
        </p:txBody>
      </p:sp>
      <p:sp>
        <p:nvSpPr>
          <p:cNvPr id="15" name="Slide Number Placeholder 21"/>
          <p:cNvSpPr>
            <a:spLocks noGrp="1"/>
          </p:cNvSpPr>
          <p:nvPr>
            <p:ph type="sldNum" sz="quarter" idx="16"/>
          </p:nvPr>
        </p:nvSpPr>
        <p:spPr>
          <a:xfrm>
            <a:off x="8604504" y="88392"/>
            <a:ext cx="457200" cy="365125"/>
          </a:xfrm>
          <a:prstGeom prst="rect">
            <a:avLst/>
          </a:prstGeom>
        </p:spPr>
        <p:txBody>
          <a:bodyPr anchor="ctr"/>
          <a:lstStyle>
            <a:lvl1pPr algn="ctr">
              <a:defRPr sz="1400">
                <a:solidFill>
                  <a:schemeClr val="bg1"/>
                </a:solidFill>
              </a:defRPr>
            </a:lvl1pPr>
          </a:lstStyle>
          <a:p>
            <a:fld id="{C87959B8-3C14-494A-BA72-BB41BB37CE04}" type="slidenum">
              <a:rPr lang="en-US" smtClean="0"/>
              <a:pPr/>
              <a:t>‹#›</a:t>
            </a:fld>
            <a:endParaRPr lang="en-US" dirty="0"/>
          </a:p>
        </p:txBody>
      </p:sp>
      <p:sp>
        <p:nvSpPr>
          <p:cNvPr id="17" name="Text Placeholder 12"/>
          <p:cNvSpPr>
            <a:spLocks noGrp="1"/>
          </p:cNvSpPr>
          <p:nvPr>
            <p:ph type="body" sz="quarter" idx="20" hasCustomPrompt="1"/>
          </p:nvPr>
        </p:nvSpPr>
        <p:spPr>
          <a:xfrm>
            <a:off x="457200" y="1865376"/>
            <a:ext cx="8147304" cy="3438525"/>
          </a:xfrm>
          <a:prstGeom prst="rect">
            <a:avLst/>
          </a:prstGeom>
        </p:spPr>
        <p:txBody>
          <a:bodyPr>
            <a:normAutofit/>
          </a:bodyPr>
          <a:lstStyle>
            <a:lvl1pPr marL="173038" indent="-173038">
              <a:buClr>
                <a:schemeClr val="bg2"/>
              </a:buClr>
              <a:buFont typeface="Arial" pitchFamily="34" charset="0"/>
              <a:buChar char="•"/>
              <a:defRPr sz="1800" b="1" cap="none" baseline="0">
                <a:solidFill>
                  <a:schemeClr val="bg2"/>
                </a:solidFill>
              </a:defRPr>
            </a:lvl1pPr>
            <a:lvl2pPr marL="344488" indent="-171450">
              <a:buClr>
                <a:schemeClr val="bg2"/>
              </a:buClr>
              <a:buSzPct val="70000"/>
              <a:buFont typeface="Courier New" pitchFamily="49" charset="0"/>
              <a:buChar char="o"/>
              <a:defRPr sz="1800" cap="none" baseline="0">
                <a:solidFill>
                  <a:schemeClr val="tx1"/>
                </a:solidFill>
              </a:defRPr>
            </a:lvl2pPr>
          </a:lstStyle>
          <a:p>
            <a:pPr lvl="0"/>
            <a:r>
              <a:rPr lang="en-US" dirty="0" smtClean="0"/>
              <a:t>18PT BOLD BULLETED SUBHEAD, ALL CAPS, PURPLE OR RED</a:t>
            </a:r>
          </a:p>
          <a:p>
            <a:pPr lvl="1"/>
            <a:r>
              <a:rPr lang="en-US" dirty="0" smtClean="0"/>
              <a:t>18pt second-level bullets, black</a:t>
            </a:r>
          </a:p>
          <a:p>
            <a:pPr lvl="1"/>
            <a:r>
              <a:rPr lang="en-US" dirty="0" smtClean="0"/>
              <a:t>Open bullet, purple</a:t>
            </a:r>
          </a:p>
          <a:p>
            <a:pPr lvl="1"/>
            <a:r>
              <a:rPr lang="en-US" dirty="0" smtClean="0"/>
              <a:t>Bullet size is 70% of text</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er+bulleted list+room for images">
    <p:spTree>
      <p:nvGrpSpPr>
        <p:cNvPr id="1" name=""/>
        <p:cNvGrpSpPr/>
        <p:nvPr/>
      </p:nvGrpSpPr>
      <p:grpSpPr>
        <a:xfrm>
          <a:off x="0" y="0"/>
          <a:ext cx="0" cy="0"/>
          <a:chOff x="0" y="0"/>
          <a:chExt cx="0" cy="0"/>
        </a:xfrm>
      </p:grpSpPr>
      <p:sp>
        <p:nvSpPr>
          <p:cNvPr id="11" name="Text Placeholder 10"/>
          <p:cNvSpPr>
            <a:spLocks noGrp="1"/>
          </p:cNvSpPr>
          <p:nvPr>
            <p:ph type="body" sz="quarter" idx="18" hasCustomPrompt="1"/>
          </p:nvPr>
        </p:nvSpPr>
        <p:spPr>
          <a:xfrm>
            <a:off x="457200" y="777240"/>
            <a:ext cx="8147304" cy="687387"/>
          </a:xfrm>
          <a:prstGeom prst="rect">
            <a:avLst/>
          </a:prstGeom>
        </p:spPr>
        <p:txBody>
          <a:bodyPr>
            <a:noAutofit/>
          </a:bodyPr>
          <a:lstStyle>
            <a:lvl1pPr marL="0" indent="0">
              <a:buNone/>
              <a:defRPr sz="3200" b="1" baseline="0">
                <a:solidFill>
                  <a:schemeClr val="tx2"/>
                </a:solidFill>
              </a:defRPr>
            </a:lvl1pPr>
          </a:lstStyle>
          <a:p>
            <a:pPr lvl="0"/>
            <a:r>
              <a:rPr lang="en-US" dirty="0" smtClean="0"/>
              <a:t>Title 32pt bold red</a:t>
            </a:r>
          </a:p>
        </p:txBody>
      </p:sp>
      <p:pic>
        <p:nvPicPr>
          <p:cNvPr id="6" name="Picture 1" descr="MC_PPT_interio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8"/>
          <p:cNvSpPr>
            <a:spLocks noGrp="1"/>
          </p:cNvSpPr>
          <p:nvPr>
            <p:ph type="body" sz="quarter" idx="17" hasCustomPrompt="1"/>
          </p:nvPr>
        </p:nvSpPr>
        <p:spPr>
          <a:xfrm>
            <a:off x="457200" y="-1"/>
            <a:ext cx="7848600" cy="530352"/>
          </a:xfrm>
          <a:prstGeom prst="rect">
            <a:avLst/>
          </a:prstGeom>
        </p:spPr>
        <p:txBody>
          <a:bodyPr anchor="ctr">
            <a:normAutofit/>
          </a:bodyPr>
          <a:lstStyle>
            <a:lvl1pPr>
              <a:buNone/>
              <a:defRPr sz="1400" cap="all" baseline="0">
                <a:solidFill>
                  <a:schemeClr val="bg1"/>
                </a:solidFill>
              </a:defRPr>
            </a:lvl1pPr>
          </a:lstStyle>
          <a:p>
            <a:pPr lvl="0"/>
            <a:r>
              <a:rPr lang="en-US" dirty="0" smtClean="0"/>
              <a:t>PAGE HEADER 14PT WHITE ALL CAPS</a:t>
            </a:r>
          </a:p>
        </p:txBody>
      </p:sp>
      <p:sp>
        <p:nvSpPr>
          <p:cNvPr id="15" name="Slide Number Placeholder 21"/>
          <p:cNvSpPr>
            <a:spLocks noGrp="1"/>
          </p:cNvSpPr>
          <p:nvPr>
            <p:ph type="sldNum" sz="quarter" idx="16"/>
          </p:nvPr>
        </p:nvSpPr>
        <p:spPr>
          <a:xfrm>
            <a:off x="8604504" y="88392"/>
            <a:ext cx="457200" cy="365125"/>
          </a:xfrm>
          <a:prstGeom prst="rect">
            <a:avLst/>
          </a:prstGeom>
        </p:spPr>
        <p:txBody>
          <a:bodyPr anchor="ctr"/>
          <a:lstStyle>
            <a:lvl1pPr algn="ctr">
              <a:defRPr sz="1400">
                <a:solidFill>
                  <a:schemeClr val="bg1"/>
                </a:solidFill>
              </a:defRPr>
            </a:lvl1pPr>
          </a:lstStyle>
          <a:p>
            <a:fld id="{C87959B8-3C14-494A-BA72-BB41BB37CE04}" type="slidenum">
              <a:rPr lang="en-US" smtClean="0"/>
              <a:pPr/>
              <a:t>‹#›</a:t>
            </a:fld>
            <a:endParaRPr lang="en-US" dirty="0"/>
          </a:p>
        </p:txBody>
      </p:sp>
      <p:sp>
        <p:nvSpPr>
          <p:cNvPr id="17" name="Text Placeholder 12"/>
          <p:cNvSpPr>
            <a:spLocks noGrp="1"/>
          </p:cNvSpPr>
          <p:nvPr>
            <p:ph type="body" sz="quarter" idx="20" hasCustomPrompt="1"/>
          </p:nvPr>
        </p:nvSpPr>
        <p:spPr>
          <a:xfrm>
            <a:off x="457200" y="1469809"/>
            <a:ext cx="4140200" cy="3438525"/>
          </a:xfrm>
          <a:prstGeom prst="rect">
            <a:avLst/>
          </a:prstGeom>
        </p:spPr>
        <p:txBody>
          <a:bodyPr>
            <a:normAutofit/>
          </a:bodyPr>
          <a:lstStyle>
            <a:lvl1pPr marL="173038" indent="-173038">
              <a:buClr>
                <a:schemeClr val="bg2"/>
              </a:buClr>
              <a:buFont typeface="Arial" pitchFamily="34" charset="0"/>
              <a:buChar char="•"/>
              <a:defRPr sz="1800" b="1" cap="none" baseline="0">
                <a:solidFill>
                  <a:schemeClr val="bg2"/>
                </a:solidFill>
              </a:defRPr>
            </a:lvl1pPr>
            <a:lvl2pPr marL="344488" indent="-171450">
              <a:buClr>
                <a:schemeClr val="bg2"/>
              </a:buClr>
              <a:buSzPct val="70000"/>
              <a:buFont typeface="Courier New" pitchFamily="49" charset="0"/>
              <a:buChar char="o"/>
              <a:defRPr sz="1800" cap="none" baseline="0">
                <a:solidFill>
                  <a:schemeClr val="tx1"/>
                </a:solidFill>
              </a:defRPr>
            </a:lvl2pPr>
          </a:lstStyle>
          <a:p>
            <a:pPr lvl="0"/>
            <a:r>
              <a:rPr lang="en-US" dirty="0" smtClean="0"/>
              <a:t>18PT BOLD BULLETED SUBHEAD, ALL CAPS, PURPLE OR RED</a:t>
            </a:r>
          </a:p>
          <a:p>
            <a:pPr lvl="1"/>
            <a:r>
              <a:rPr lang="en-US" dirty="0" smtClean="0"/>
              <a:t>18pt second-level bullets, black</a:t>
            </a:r>
          </a:p>
          <a:p>
            <a:pPr lvl="1"/>
            <a:r>
              <a:rPr lang="en-US" dirty="0" smtClean="0"/>
              <a:t>Open bullet, purple</a:t>
            </a:r>
          </a:p>
          <a:p>
            <a:pPr lvl="1"/>
            <a:r>
              <a:rPr lang="en-US" dirty="0" smtClean="0"/>
              <a:t>Bullet size is 70% of text</a:t>
            </a: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ed list and graphic">
    <p:spTree>
      <p:nvGrpSpPr>
        <p:cNvPr id="1" name=""/>
        <p:cNvGrpSpPr/>
        <p:nvPr/>
      </p:nvGrpSpPr>
      <p:grpSpPr>
        <a:xfrm>
          <a:off x="0" y="0"/>
          <a:ext cx="0" cy="0"/>
          <a:chOff x="0" y="0"/>
          <a:chExt cx="0" cy="0"/>
        </a:xfrm>
      </p:grpSpPr>
      <p:sp>
        <p:nvSpPr>
          <p:cNvPr id="8" name="Text Placeholder 7"/>
          <p:cNvSpPr>
            <a:spLocks noGrp="1"/>
          </p:cNvSpPr>
          <p:nvPr userDrawn="1">
            <p:ph type="body" sz="quarter" idx="18" hasCustomPrompt="1"/>
          </p:nvPr>
        </p:nvSpPr>
        <p:spPr>
          <a:xfrm>
            <a:off x="457200" y="777240"/>
            <a:ext cx="8147304" cy="687387"/>
          </a:xfrm>
          <a:prstGeom prst="rect">
            <a:avLst/>
          </a:prstGeom>
        </p:spPr>
        <p:txBody>
          <a:bodyPr/>
          <a:lstStyle>
            <a:lvl1pPr>
              <a:defRPr sz="3200" b="1">
                <a:solidFill>
                  <a:schemeClr val="tx2"/>
                </a:solidFill>
              </a:defRPr>
            </a:lvl1pPr>
          </a:lstStyle>
          <a:p>
            <a:r>
              <a:rPr lang="en-US" dirty="0" smtClean="0"/>
              <a:t>Title 32pt bold red</a:t>
            </a:r>
            <a:endParaRPr lang="en-US" dirty="0"/>
          </a:p>
        </p:txBody>
      </p:sp>
      <p:sp>
        <p:nvSpPr>
          <p:cNvPr id="5" name="Slide Number Placeholder 8"/>
          <p:cNvSpPr>
            <a:spLocks noGrp="1"/>
          </p:cNvSpPr>
          <p:nvPr>
            <p:ph type="sldNum" sz="quarter" idx="12"/>
          </p:nvPr>
        </p:nvSpPr>
        <p:spPr>
          <a:xfrm>
            <a:off x="8604504" y="88392"/>
            <a:ext cx="457200" cy="365125"/>
          </a:xfrm>
        </p:spPr>
        <p:txBody>
          <a:bodyPr/>
          <a:lstStyle/>
          <a:p>
            <a:fld id="{33E4F217-4639-D348-A19D-62F7B8EF687E}" type="slidenum">
              <a:rPr lang="en-US" smtClean="0">
                <a:solidFill>
                  <a:prstClr val="black">
                    <a:tint val="75000"/>
                  </a:prstClr>
                </a:solidFill>
              </a:rPr>
              <a:pPr/>
              <a:t>‹#›</a:t>
            </a:fld>
            <a:endParaRPr lang="en-US" dirty="0">
              <a:solidFill>
                <a:prstClr val="black">
                  <a:tint val="75000"/>
                </a:prstClr>
              </a:solidFill>
            </a:endParaRPr>
          </a:p>
        </p:txBody>
      </p:sp>
      <p:sp>
        <p:nvSpPr>
          <p:cNvPr id="6" name="Text Placeholder 8"/>
          <p:cNvSpPr>
            <a:spLocks noGrp="1"/>
          </p:cNvSpPr>
          <p:nvPr>
            <p:ph type="body" sz="quarter" idx="17" hasCustomPrompt="1"/>
          </p:nvPr>
        </p:nvSpPr>
        <p:spPr>
          <a:xfrm>
            <a:off x="457200" y="-1"/>
            <a:ext cx="7848600" cy="530352"/>
          </a:xfrm>
          <a:prstGeom prst="rect">
            <a:avLst/>
          </a:prstGeom>
        </p:spPr>
        <p:txBody>
          <a:bodyPr anchor="ctr">
            <a:normAutofit/>
          </a:bodyPr>
          <a:lstStyle>
            <a:lvl1pPr>
              <a:buNone/>
              <a:defRPr sz="1400" cap="all" baseline="0">
                <a:solidFill>
                  <a:schemeClr val="bg1"/>
                </a:solidFill>
              </a:defRPr>
            </a:lvl1pPr>
          </a:lstStyle>
          <a:p>
            <a:pPr lvl="0"/>
            <a:r>
              <a:rPr lang="en-US" dirty="0" smtClean="0"/>
              <a:t>PAGE HEADER 14PT WHITE ALL CAPS</a:t>
            </a:r>
          </a:p>
        </p:txBody>
      </p:sp>
      <p:sp>
        <p:nvSpPr>
          <p:cNvPr id="13" name="Text Placeholder 12"/>
          <p:cNvSpPr>
            <a:spLocks noGrp="1"/>
          </p:cNvSpPr>
          <p:nvPr>
            <p:ph type="body" sz="quarter" idx="20" hasCustomPrompt="1"/>
          </p:nvPr>
        </p:nvSpPr>
        <p:spPr>
          <a:xfrm>
            <a:off x="457200" y="2112264"/>
            <a:ext cx="4140200" cy="3438525"/>
          </a:xfrm>
          <a:prstGeom prst="rect">
            <a:avLst/>
          </a:prstGeom>
        </p:spPr>
        <p:txBody>
          <a:bodyPr>
            <a:normAutofit/>
          </a:bodyPr>
          <a:lstStyle>
            <a:lvl1pPr marL="173038" indent="-173038">
              <a:buClr>
                <a:schemeClr val="bg2"/>
              </a:buClr>
              <a:buFont typeface="Arial" pitchFamily="34" charset="0"/>
              <a:buChar char="•"/>
              <a:defRPr sz="1800" b="1" cap="none" baseline="0">
                <a:solidFill>
                  <a:schemeClr val="bg2"/>
                </a:solidFill>
              </a:defRPr>
            </a:lvl1pPr>
            <a:lvl2pPr marL="344488" indent="-171450">
              <a:buClr>
                <a:schemeClr val="bg2"/>
              </a:buClr>
              <a:buSzPct val="70000"/>
              <a:buFont typeface="Courier New" pitchFamily="49" charset="0"/>
              <a:buChar char="o"/>
              <a:defRPr sz="1800" cap="none" baseline="0">
                <a:solidFill>
                  <a:schemeClr val="tx1"/>
                </a:solidFill>
              </a:defRPr>
            </a:lvl2pPr>
          </a:lstStyle>
          <a:p>
            <a:pPr lvl="0"/>
            <a:r>
              <a:rPr lang="en-US" dirty="0" smtClean="0"/>
              <a:t>18PT BOLD BULLETED SUBHEAD, ALL CAPS, PURPLE OR RED</a:t>
            </a:r>
          </a:p>
          <a:p>
            <a:pPr lvl="1"/>
            <a:r>
              <a:rPr lang="en-US" dirty="0" smtClean="0"/>
              <a:t>18pt second-level bullets, black</a:t>
            </a:r>
          </a:p>
          <a:p>
            <a:pPr lvl="1"/>
            <a:r>
              <a:rPr lang="en-US" dirty="0" smtClean="0"/>
              <a:t>Open bullet, purple</a:t>
            </a:r>
          </a:p>
          <a:p>
            <a:pPr lvl="1"/>
            <a:r>
              <a:rPr lang="en-US" dirty="0" smtClean="0"/>
              <a:t>Bullet size is 70% of text</a:t>
            </a:r>
          </a:p>
        </p:txBody>
      </p:sp>
      <p:sp>
        <p:nvSpPr>
          <p:cNvPr id="10" name="Picture Placeholder 9"/>
          <p:cNvSpPr>
            <a:spLocks noGrp="1"/>
          </p:cNvSpPr>
          <p:nvPr>
            <p:ph type="pic" sz="quarter" idx="22"/>
          </p:nvPr>
        </p:nvSpPr>
        <p:spPr>
          <a:xfrm>
            <a:off x="4905375" y="2112963"/>
            <a:ext cx="3981450" cy="3438525"/>
          </a:xfrm>
          <a:prstGeom prst="rect">
            <a:avLst/>
          </a:prstGeom>
          <a:ln>
            <a:noFill/>
          </a:ln>
        </p:spPr>
        <p:txBody>
          <a:bodyPr/>
          <a:lstStyle/>
          <a:p>
            <a:r>
              <a:rPr lang="en-US" dirty="0" smtClean="0"/>
              <a:t>Click icon to add picture</a:t>
            </a:r>
            <a:endParaRPr lang="en-US" dirty="0"/>
          </a:p>
        </p:txBody>
      </p:sp>
    </p:spTree>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column layout">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33E4F217-4639-D348-A19D-62F7B8EF687E}" type="slidenum">
              <a:rPr lang="en-US" smtClean="0">
                <a:solidFill>
                  <a:prstClr val="black">
                    <a:tint val="75000"/>
                  </a:prstClr>
                </a:solidFill>
              </a:rPr>
              <a:pPr/>
              <a:t>‹#›</a:t>
            </a:fld>
            <a:endParaRPr lang="en-US" dirty="0">
              <a:solidFill>
                <a:prstClr val="black">
                  <a:tint val="75000"/>
                </a:prstClr>
              </a:solidFill>
            </a:endParaRPr>
          </a:p>
        </p:txBody>
      </p:sp>
      <p:sp>
        <p:nvSpPr>
          <p:cNvPr id="10" name="Text Placeholder 8"/>
          <p:cNvSpPr>
            <a:spLocks noGrp="1"/>
          </p:cNvSpPr>
          <p:nvPr>
            <p:ph type="body" sz="quarter" idx="17" hasCustomPrompt="1"/>
          </p:nvPr>
        </p:nvSpPr>
        <p:spPr>
          <a:xfrm>
            <a:off x="457200" y="-1"/>
            <a:ext cx="7848600" cy="530352"/>
          </a:xfrm>
          <a:prstGeom prst="rect">
            <a:avLst/>
          </a:prstGeom>
        </p:spPr>
        <p:txBody>
          <a:bodyPr anchor="ctr">
            <a:normAutofit/>
          </a:bodyPr>
          <a:lstStyle>
            <a:lvl1pPr>
              <a:buNone/>
              <a:defRPr sz="1400" cap="all" baseline="0">
                <a:solidFill>
                  <a:schemeClr val="bg1"/>
                </a:solidFill>
              </a:defRPr>
            </a:lvl1pPr>
          </a:lstStyle>
          <a:p>
            <a:pPr lvl="0"/>
            <a:r>
              <a:rPr lang="en-US" dirty="0" smtClean="0"/>
              <a:t>PAGE HEADER 14PT WHITE ALL CAPS</a:t>
            </a:r>
          </a:p>
        </p:txBody>
      </p:sp>
      <p:sp>
        <p:nvSpPr>
          <p:cNvPr id="23" name="Text Placeholder 22"/>
          <p:cNvSpPr>
            <a:spLocks noGrp="1"/>
          </p:cNvSpPr>
          <p:nvPr>
            <p:ph type="body" sz="quarter" idx="20" hasCustomPrompt="1"/>
          </p:nvPr>
        </p:nvSpPr>
        <p:spPr>
          <a:xfrm>
            <a:off x="457200" y="1001974"/>
            <a:ext cx="4022157" cy="589313"/>
          </a:xfrm>
          <a:prstGeom prst="rect">
            <a:avLst/>
          </a:prstGeom>
          <a:solidFill>
            <a:schemeClr val="accent2"/>
          </a:solidFill>
        </p:spPr>
        <p:txBody>
          <a:bodyPr/>
          <a:lstStyle>
            <a:lvl1pPr marL="0" algn="ctr">
              <a:defRPr sz="1600" b="1" cap="none" baseline="0">
                <a:solidFill>
                  <a:schemeClr val="tx1"/>
                </a:solidFill>
              </a:defRPr>
            </a:lvl1pPr>
            <a:lvl2pPr>
              <a:buNone/>
              <a:defRPr/>
            </a:lvl2pPr>
            <a:lvl3pPr>
              <a:buNone/>
              <a:defRPr/>
            </a:lvl3pPr>
            <a:lvl4pPr>
              <a:buNone/>
              <a:defRPr/>
            </a:lvl4pPr>
            <a:lvl5pPr>
              <a:buNone/>
              <a:defRPr/>
            </a:lvl5pPr>
          </a:lstStyle>
          <a:p>
            <a:pPr lvl="0"/>
            <a:r>
              <a:rPr lang="en-US" dirty="0" smtClean="0"/>
              <a:t>16PT BOLD SUBHEAD ALL CAPS</a:t>
            </a:r>
            <a:br>
              <a:rPr lang="en-US" dirty="0" smtClean="0"/>
            </a:br>
            <a:r>
              <a:rPr lang="en-US" dirty="0" smtClean="0"/>
              <a:t>(Spring 2009)</a:t>
            </a:r>
          </a:p>
        </p:txBody>
      </p:sp>
      <p:sp>
        <p:nvSpPr>
          <p:cNvPr id="24" name="Text Placeholder 22"/>
          <p:cNvSpPr>
            <a:spLocks noGrp="1"/>
          </p:cNvSpPr>
          <p:nvPr>
            <p:ph type="body" sz="quarter" idx="21" hasCustomPrompt="1"/>
          </p:nvPr>
        </p:nvSpPr>
        <p:spPr>
          <a:xfrm>
            <a:off x="4677477" y="1001975"/>
            <a:ext cx="4022157" cy="589312"/>
          </a:xfrm>
          <a:prstGeom prst="rect">
            <a:avLst/>
          </a:prstGeom>
          <a:solidFill>
            <a:schemeClr val="accent2"/>
          </a:solidFill>
        </p:spPr>
        <p:txBody>
          <a:bodyPr/>
          <a:lstStyle>
            <a:lvl1pPr marL="0" algn="ctr">
              <a:defRPr sz="1600" b="1" cap="none" baseline="0">
                <a:solidFill>
                  <a:schemeClr val="tx1"/>
                </a:solidFill>
              </a:defRPr>
            </a:lvl1pPr>
            <a:lvl2pPr>
              <a:buNone/>
              <a:defRPr/>
            </a:lvl2pPr>
            <a:lvl3pPr>
              <a:buNone/>
              <a:defRPr/>
            </a:lvl3pPr>
            <a:lvl4pPr>
              <a:buNone/>
              <a:defRPr/>
            </a:lvl4pPr>
            <a:lvl5pPr>
              <a:buNone/>
              <a:defRPr/>
            </a:lvl5pPr>
          </a:lstStyle>
          <a:p>
            <a:pPr lvl="0"/>
            <a:r>
              <a:rPr lang="en-US" dirty="0" smtClean="0"/>
              <a:t>16PT BOLD SUBHEAD ALL CAPS</a:t>
            </a:r>
            <a:br>
              <a:rPr lang="en-US" dirty="0" smtClean="0"/>
            </a:br>
            <a:r>
              <a:rPr lang="en-US" dirty="0" smtClean="0"/>
              <a:t>(Spring 2008)</a:t>
            </a:r>
          </a:p>
        </p:txBody>
      </p:sp>
      <p:sp>
        <p:nvSpPr>
          <p:cNvPr id="26" name="Text Placeholder 25"/>
          <p:cNvSpPr>
            <a:spLocks noGrp="1"/>
          </p:cNvSpPr>
          <p:nvPr>
            <p:ph type="body" sz="quarter" idx="22" hasCustomPrompt="1"/>
          </p:nvPr>
        </p:nvSpPr>
        <p:spPr>
          <a:xfrm>
            <a:off x="457200" y="1591287"/>
            <a:ext cx="4022157" cy="4702635"/>
          </a:xfrm>
          <a:prstGeom prst="rect">
            <a:avLst/>
          </a:prstGeom>
          <a:solidFill>
            <a:schemeClr val="accent2"/>
          </a:solidFill>
        </p:spPr>
        <p:txBody>
          <a:bodyPr rIns="182880"/>
          <a:lstStyle>
            <a:lvl1pPr marL="182563" indent="0">
              <a:buFont typeface="Arial" pitchFamily="34" charset="0"/>
              <a:buNone/>
              <a:defRPr b="1" cap="all" baseline="0">
                <a:solidFill>
                  <a:schemeClr val="tx1"/>
                </a:solidFill>
              </a:defRPr>
            </a:lvl1pPr>
            <a:lvl2pPr marL="349250" indent="-119063">
              <a:buSzPct val="70000"/>
              <a:buFont typeface="Arial" pitchFamily="34" charset="0"/>
              <a:buChar char="•"/>
              <a:defRPr sz="1400" baseline="0"/>
            </a:lvl2pPr>
          </a:lstStyle>
          <a:p>
            <a:r>
              <a:rPr lang="en-US" dirty="0" smtClean="0"/>
              <a:t>14pt bold subhead:</a:t>
            </a:r>
          </a:p>
          <a:p>
            <a:pPr marL="344488" indent="-161925">
              <a:buFont typeface="Arial" pitchFamily="34" charset="0"/>
              <a:buChar char="•"/>
            </a:pPr>
            <a:r>
              <a:rPr lang="en-US" b="0" cap="none" dirty="0" smtClean="0"/>
              <a:t>14pt bullets priorities faced by federal civilian and public safety agencies.</a:t>
            </a:r>
          </a:p>
          <a:p>
            <a:pPr marL="344488" indent="-161925">
              <a:buFont typeface="Arial" pitchFamily="34" charset="0"/>
              <a:buChar char="•"/>
            </a:pPr>
            <a:r>
              <a:rPr lang="en-US" b="0" cap="none" dirty="0" smtClean="0"/>
              <a:t>Measure the importance of key attributes when selecting a technology vendor</a:t>
            </a:r>
          </a:p>
          <a:p>
            <a:pPr marL="344488" indent="-161925">
              <a:buFont typeface="Arial" pitchFamily="34" charset="0"/>
              <a:buChar char="•"/>
            </a:pPr>
            <a:r>
              <a:rPr lang="en-US" b="0" cap="none" dirty="0" smtClean="0"/>
              <a:t>Determine familiarity with and usage of various technology vendors, including Accenture</a:t>
            </a:r>
          </a:p>
          <a:p>
            <a:pPr marL="344488" indent="-161925">
              <a:buFont typeface="Arial" pitchFamily="34" charset="0"/>
              <a:buChar char="•"/>
            </a:pPr>
            <a:r>
              <a:rPr lang="en-US" b="0" cap="none" dirty="0" smtClean="0"/>
              <a:t>Evaluate the likelihood for respondents to select Accenture or its competitors as a preferred vendor of mission-focused IT solutions. </a:t>
            </a:r>
          </a:p>
          <a:p>
            <a:pPr marL="344488" indent="-161925">
              <a:buFont typeface="Arial" pitchFamily="34" charset="0"/>
              <a:buChar char="•"/>
            </a:pPr>
            <a:r>
              <a:rPr lang="en-US" b="0" cap="none" dirty="0" smtClean="0"/>
              <a:t>Determine influential sources used to learn about business and IT consulting services</a:t>
            </a:r>
          </a:p>
          <a:p>
            <a:pPr marL="344488" indent="-161925">
              <a:buFont typeface="Arial" pitchFamily="34" charset="0"/>
              <a:buChar char="•"/>
            </a:pPr>
            <a:r>
              <a:rPr lang="en-US" b="0" cap="none" dirty="0" smtClean="0"/>
              <a:t>Measure advertising recall for Accenture and its competitors.</a:t>
            </a:r>
          </a:p>
          <a:p>
            <a:pPr marL="166687">
              <a:spcBef>
                <a:spcPts val="600"/>
              </a:spcBef>
            </a:pPr>
            <a:r>
              <a:rPr lang="en-US" cap="none" dirty="0" smtClean="0"/>
              <a:t>METHODOLOGY:  </a:t>
            </a:r>
            <a:r>
              <a:rPr lang="en-US" b="0" cap="none" dirty="0" smtClean="0"/>
              <a:t>400 telephone interviews</a:t>
            </a:r>
          </a:p>
          <a:p>
            <a:pPr marL="166687"/>
            <a:r>
              <a:rPr lang="en-US" cap="none" dirty="0" smtClean="0"/>
              <a:t>TARGETS: </a:t>
            </a:r>
            <a:r>
              <a:rPr lang="en-US" b="0" cap="none" dirty="0" smtClean="0"/>
              <a:t>Decision-makers and influencers in agencies.</a:t>
            </a:r>
            <a:endParaRPr lang="en-US" b="0" cap="none" dirty="0"/>
          </a:p>
        </p:txBody>
      </p:sp>
      <p:sp>
        <p:nvSpPr>
          <p:cNvPr id="27" name="Text Placeholder 25"/>
          <p:cNvSpPr>
            <a:spLocks noGrp="1"/>
          </p:cNvSpPr>
          <p:nvPr>
            <p:ph type="body" sz="quarter" idx="23" hasCustomPrompt="1"/>
          </p:nvPr>
        </p:nvSpPr>
        <p:spPr>
          <a:xfrm>
            <a:off x="4677477" y="1591287"/>
            <a:ext cx="4022725" cy="4702636"/>
          </a:xfrm>
          <a:prstGeom prst="rect">
            <a:avLst/>
          </a:prstGeom>
          <a:solidFill>
            <a:schemeClr val="accent2"/>
          </a:solidFill>
        </p:spPr>
        <p:txBody>
          <a:bodyPr rIns="182880"/>
          <a:lstStyle>
            <a:lvl1pPr marL="166687" indent="0">
              <a:buFont typeface="Arial" pitchFamily="34" charset="0"/>
              <a:buNone/>
              <a:defRPr b="1" cap="all" baseline="0">
                <a:solidFill>
                  <a:schemeClr val="tx1"/>
                </a:solidFill>
              </a:defRPr>
            </a:lvl1pPr>
            <a:lvl2pPr marL="349250" indent="-119063">
              <a:buSzPct val="70000"/>
              <a:buFont typeface="Arial" pitchFamily="34" charset="0"/>
              <a:buChar char="•"/>
              <a:defRPr sz="2400" baseline="0"/>
            </a:lvl2pPr>
            <a:lvl3pPr>
              <a:defRPr sz="1400"/>
            </a:lvl3pPr>
          </a:lstStyle>
          <a:p>
            <a:r>
              <a:rPr lang="en-US" dirty="0" smtClean="0"/>
              <a:t>Objectives:</a:t>
            </a:r>
          </a:p>
          <a:p>
            <a:pPr marL="349250" indent="-182563">
              <a:buFont typeface="Arial" pitchFamily="34" charset="0"/>
              <a:buChar char="•"/>
            </a:pPr>
            <a:r>
              <a:rPr lang="en-US" b="0" cap="none" dirty="0" smtClean="0"/>
              <a:t>Measure awareness of Accenture in the defense community including military and general non-military DOD.</a:t>
            </a:r>
          </a:p>
          <a:p>
            <a:pPr marL="349250" indent="-182563">
              <a:buFont typeface="Arial" pitchFamily="34" charset="0"/>
              <a:buChar char="•"/>
            </a:pPr>
            <a:r>
              <a:rPr lang="en-US" b="0" cap="none" dirty="0" smtClean="0"/>
              <a:t>Assess Accenture’s brand image and perception as a provider of specific solutions relative to competitors. </a:t>
            </a:r>
          </a:p>
          <a:p>
            <a:pPr marL="349250" indent="-182563">
              <a:buFont typeface="Arial" pitchFamily="34" charset="0"/>
              <a:buChar char="•"/>
            </a:pPr>
            <a:r>
              <a:rPr lang="en-US" b="0" cap="none" dirty="0" smtClean="0"/>
              <a:t>Quantify willingness to purchase solutions from Accenture</a:t>
            </a:r>
          </a:p>
          <a:p>
            <a:pPr marL="349250" indent="-182563">
              <a:buFont typeface="Arial" pitchFamily="34" charset="0"/>
              <a:buChar char="•"/>
            </a:pPr>
            <a:r>
              <a:rPr lang="en-US" b="0" cap="none" dirty="0" smtClean="0"/>
              <a:t>Identify any factors and key drivers affecting the selection or consideration of Accenture.</a:t>
            </a:r>
          </a:p>
          <a:p>
            <a:pPr marL="349250" indent="-182563">
              <a:buFont typeface="Arial" pitchFamily="34" charset="0"/>
              <a:buChar char="•"/>
            </a:pPr>
            <a:r>
              <a:rPr lang="en-US" b="0" cap="none" dirty="0" smtClean="0"/>
              <a:t>Measure points of pain at both the technical and line of mission level.</a:t>
            </a:r>
          </a:p>
          <a:p>
            <a:pPr marL="166687">
              <a:spcBef>
                <a:spcPts val="600"/>
              </a:spcBef>
            </a:pPr>
            <a:r>
              <a:rPr lang="en-US" cap="none" dirty="0" smtClean="0"/>
              <a:t>METHODOLOGY:  </a:t>
            </a:r>
            <a:r>
              <a:rPr lang="en-US" b="0" cap="none" dirty="0" smtClean="0"/>
              <a:t>400 telephone interviews</a:t>
            </a:r>
          </a:p>
          <a:p>
            <a:pPr marL="166687"/>
            <a:r>
              <a:rPr lang="en-US" cap="none" dirty="0" smtClean="0"/>
              <a:t>TARGETS: </a:t>
            </a:r>
            <a:r>
              <a:rPr lang="en-US" b="0" cap="none" dirty="0" smtClean="0"/>
              <a:t>Decision-makers and influencers in agencies.</a:t>
            </a:r>
            <a:endParaRPr lang="en-US" b="0" cap="none" dirty="0"/>
          </a:p>
        </p:txBody>
      </p:sp>
    </p:spTree>
    <p:extLst>
      <p:ext uri="{BB962C8B-B14F-4D97-AF65-F5344CB8AC3E}">
        <p14:creationId xmlns:p14="http://schemas.microsoft.com/office/powerpoint/2010/main" val="39765958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er+bullets+space for chart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87959B8-3C14-494A-BA72-BB41BB37CE04}" type="slidenum">
              <a:rPr lang="en-US" smtClean="0"/>
              <a:pPr/>
              <a:t>‹#›</a:t>
            </a:fld>
            <a:endParaRPr lang="en-US" dirty="0"/>
          </a:p>
        </p:txBody>
      </p:sp>
      <p:sp>
        <p:nvSpPr>
          <p:cNvPr id="4" name="Text Placeholder 10"/>
          <p:cNvSpPr>
            <a:spLocks noGrp="1"/>
          </p:cNvSpPr>
          <p:nvPr>
            <p:ph type="body" sz="quarter" idx="18" hasCustomPrompt="1"/>
          </p:nvPr>
        </p:nvSpPr>
        <p:spPr>
          <a:xfrm>
            <a:off x="457200" y="777240"/>
            <a:ext cx="8147304" cy="687387"/>
          </a:xfrm>
          <a:prstGeom prst="rect">
            <a:avLst/>
          </a:prstGeom>
        </p:spPr>
        <p:txBody>
          <a:bodyPr>
            <a:noAutofit/>
          </a:bodyPr>
          <a:lstStyle>
            <a:lvl1pPr marL="0" indent="0">
              <a:buNone/>
              <a:defRPr sz="3200" b="1" baseline="0">
                <a:solidFill>
                  <a:schemeClr val="tx2"/>
                </a:solidFill>
              </a:defRPr>
            </a:lvl1pPr>
          </a:lstStyle>
          <a:p>
            <a:pPr lvl="0"/>
            <a:r>
              <a:rPr lang="en-US" dirty="0" smtClean="0"/>
              <a:t>Title 32pt bold red</a:t>
            </a:r>
          </a:p>
        </p:txBody>
      </p:sp>
      <p:sp>
        <p:nvSpPr>
          <p:cNvPr id="5" name="Text Placeholder 8"/>
          <p:cNvSpPr>
            <a:spLocks noGrp="1"/>
          </p:cNvSpPr>
          <p:nvPr>
            <p:ph type="body" sz="quarter" idx="17" hasCustomPrompt="1"/>
          </p:nvPr>
        </p:nvSpPr>
        <p:spPr>
          <a:xfrm>
            <a:off x="457200" y="-1"/>
            <a:ext cx="7848600" cy="530352"/>
          </a:xfrm>
          <a:prstGeom prst="rect">
            <a:avLst/>
          </a:prstGeom>
        </p:spPr>
        <p:txBody>
          <a:bodyPr anchor="ctr">
            <a:normAutofit/>
          </a:bodyPr>
          <a:lstStyle>
            <a:lvl1pPr>
              <a:buNone/>
              <a:defRPr sz="1400" cap="all" baseline="0">
                <a:solidFill>
                  <a:schemeClr val="bg1"/>
                </a:solidFill>
              </a:defRPr>
            </a:lvl1pPr>
          </a:lstStyle>
          <a:p>
            <a:pPr lvl="0"/>
            <a:r>
              <a:rPr lang="en-US" dirty="0" smtClean="0"/>
              <a:t>PAGE HEADER 14PT WHITE ALL CAPS</a:t>
            </a:r>
          </a:p>
        </p:txBody>
      </p:sp>
      <p:sp>
        <p:nvSpPr>
          <p:cNvPr id="7" name="Text Placeholder 6"/>
          <p:cNvSpPr>
            <a:spLocks noGrp="1"/>
          </p:cNvSpPr>
          <p:nvPr>
            <p:ph type="body" sz="quarter" idx="19" hasCustomPrompt="1"/>
          </p:nvPr>
        </p:nvSpPr>
        <p:spPr>
          <a:xfrm>
            <a:off x="457200" y="1469809"/>
            <a:ext cx="8147304" cy="751553"/>
          </a:xfrm>
          <a:prstGeom prst="rect">
            <a:avLst/>
          </a:prstGeom>
        </p:spPr>
        <p:txBody>
          <a:bodyPr/>
          <a:lstStyle>
            <a:lvl1pPr marL="166688" indent="-166688">
              <a:buClr>
                <a:schemeClr val="bg2"/>
              </a:buClr>
              <a:buFont typeface="Arial" pitchFamily="34" charset="0"/>
              <a:buChar char="•"/>
              <a:defRPr sz="1800" baseline="0">
                <a:solidFill>
                  <a:schemeClr val="tx1"/>
                </a:solidFill>
              </a:defRPr>
            </a:lvl1pPr>
          </a:lstStyle>
          <a:p>
            <a:pPr lvl="0"/>
            <a:r>
              <a:rPr lang="en-US" dirty="0" smtClean="0"/>
              <a:t>Sample intro section for charts or graphs</a:t>
            </a:r>
          </a:p>
          <a:p>
            <a:pPr lvl="0"/>
            <a:r>
              <a:rPr lang="en-US" dirty="0" smtClean="0"/>
              <a:t>If you only have one piece of info in this section, omit the bullet</a:t>
            </a:r>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Header+Char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87959B8-3C14-494A-BA72-BB41BB37CE04}" type="slidenum">
              <a:rPr lang="en-US" smtClean="0"/>
              <a:pPr/>
              <a:t>‹#›</a:t>
            </a:fld>
            <a:endParaRPr lang="en-US" dirty="0"/>
          </a:p>
        </p:txBody>
      </p:sp>
      <p:sp>
        <p:nvSpPr>
          <p:cNvPr id="4" name="Text Placeholder 10"/>
          <p:cNvSpPr>
            <a:spLocks noGrp="1"/>
          </p:cNvSpPr>
          <p:nvPr>
            <p:ph type="body" sz="quarter" idx="18" hasCustomPrompt="1"/>
          </p:nvPr>
        </p:nvSpPr>
        <p:spPr>
          <a:xfrm>
            <a:off x="457200" y="777240"/>
            <a:ext cx="8147304" cy="687387"/>
          </a:xfrm>
          <a:prstGeom prst="rect">
            <a:avLst/>
          </a:prstGeom>
        </p:spPr>
        <p:txBody>
          <a:bodyPr>
            <a:noAutofit/>
          </a:bodyPr>
          <a:lstStyle>
            <a:lvl1pPr marL="0" indent="0">
              <a:buNone/>
              <a:defRPr sz="3200" b="1" baseline="0">
                <a:solidFill>
                  <a:schemeClr val="tx2"/>
                </a:solidFill>
              </a:defRPr>
            </a:lvl1pPr>
          </a:lstStyle>
          <a:p>
            <a:pPr lvl="0"/>
            <a:r>
              <a:rPr lang="en-US" dirty="0" smtClean="0"/>
              <a:t>Title 32pt bold red</a:t>
            </a:r>
          </a:p>
        </p:txBody>
      </p:sp>
      <p:sp>
        <p:nvSpPr>
          <p:cNvPr id="5" name="Text Placeholder 8"/>
          <p:cNvSpPr>
            <a:spLocks noGrp="1"/>
          </p:cNvSpPr>
          <p:nvPr>
            <p:ph type="body" sz="quarter" idx="17" hasCustomPrompt="1"/>
          </p:nvPr>
        </p:nvSpPr>
        <p:spPr>
          <a:xfrm>
            <a:off x="457200" y="-1"/>
            <a:ext cx="7848600" cy="530352"/>
          </a:xfrm>
          <a:prstGeom prst="rect">
            <a:avLst/>
          </a:prstGeom>
        </p:spPr>
        <p:txBody>
          <a:bodyPr anchor="ctr">
            <a:normAutofit/>
          </a:bodyPr>
          <a:lstStyle>
            <a:lvl1pPr>
              <a:buNone/>
              <a:defRPr sz="1400" cap="all" baseline="0">
                <a:solidFill>
                  <a:schemeClr val="bg1"/>
                </a:solidFill>
              </a:defRPr>
            </a:lvl1pPr>
          </a:lstStyle>
          <a:p>
            <a:pPr lvl="0"/>
            <a:r>
              <a:rPr lang="en-US" dirty="0" smtClean="0"/>
              <a:t>PAGE HEADER 14PT WHITE ALL CAPS</a:t>
            </a:r>
          </a:p>
        </p:txBody>
      </p:sp>
    </p:spTree>
    <p:extLst>
      <p:ext uri="{BB962C8B-B14F-4D97-AF65-F5344CB8AC3E}">
        <p14:creationId xmlns:p14="http://schemas.microsoft.com/office/powerpoint/2010/main" val="158679761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Boxes_Gray">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87959B8-3C14-494A-BA72-BB41BB37CE04}" type="slidenum">
              <a:rPr lang="en-US" smtClean="0"/>
              <a:pPr/>
              <a:t>‹#›</a:t>
            </a:fld>
            <a:endParaRPr lang="en-US" dirty="0"/>
          </a:p>
        </p:txBody>
      </p:sp>
      <p:sp>
        <p:nvSpPr>
          <p:cNvPr id="5" name="Text Placeholder 8"/>
          <p:cNvSpPr>
            <a:spLocks noGrp="1"/>
          </p:cNvSpPr>
          <p:nvPr>
            <p:ph type="body" sz="quarter" idx="17" hasCustomPrompt="1"/>
          </p:nvPr>
        </p:nvSpPr>
        <p:spPr>
          <a:xfrm>
            <a:off x="457200" y="-1"/>
            <a:ext cx="7848600" cy="530352"/>
          </a:xfrm>
          <a:prstGeom prst="rect">
            <a:avLst/>
          </a:prstGeom>
        </p:spPr>
        <p:txBody>
          <a:bodyPr anchor="ctr">
            <a:normAutofit/>
          </a:bodyPr>
          <a:lstStyle>
            <a:lvl1pPr>
              <a:buNone/>
              <a:defRPr sz="1400" cap="all" baseline="0">
                <a:solidFill>
                  <a:schemeClr val="bg1"/>
                </a:solidFill>
              </a:defRPr>
            </a:lvl1pPr>
          </a:lstStyle>
          <a:p>
            <a:pPr lvl="0"/>
            <a:r>
              <a:rPr lang="en-US" dirty="0" smtClean="0"/>
              <a:t>PAGE HEADER 14PT WHITE ALL CAPS</a:t>
            </a:r>
          </a:p>
        </p:txBody>
      </p:sp>
      <p:grpSp>
        <p:nvGrpSpPr>
          <p:cNvPr id="6" name="Group 5"/>
          <p:cNvGrpSpPr/>
          <p:nvPr userDrawn="1"/>
        </p:nvGrpSpPr>
        <p:grpSpPr>
          <a:xfrm>
            <a:off x="321023" y="2999722"/>
            <a:ext cx="2823846" cy="1569660"/>
            <a:chOff x="439117" y="3204671"/>
            <a:chExt cx="2823846" cy="1569660"/>
          </a:xfrm>
        </p:grpSpPr>
        <p:sp>
          <p:nvSpPr>
            <p:cNvPr id="7" name="TextBox 6"/>
            <p:cNvSpPr txBox="1"/>
            <p:nvPr/>
          </p:nvSpPr>
          <p:spPr>
            <a:xfrm>
              <a:off x="681106" y="3596081"/>
              <a:ext cx="2581857" cy="1031051"/>
            </a:xfrm>
            <a:prstGeom prst="rect">
              <a:avLst/>
            </a:prstGeom>
            <a:solidFill>
              <a:schemeClr val="accent2"/>
            </a:solidFill>
          </p:spPr>
          <p:txBody>
            <a:bodyPr wrap="square" lIns="182880" tIns="228600" rIns="182880" bIns="182880" rtlCol="0">
              <a:spAutoFit/>
            </a:bodyPr>
            <a:lstStyle/>
            <a:p>
              <a:pPr>
                <a:spcAft>
                  <a:spcPts val="200"/>
                </a:spcAft>
              </a:pPr>
              <a:r>
                <a:rPr lang="en-US" sz="1400" dirty="0" smtClean="0"/>
                <a:t>         </a:t>
              </a:r>
              <a:r>
                <a:rPr lang="en-US" sz="1200" dirty="0" smtClean="0"/>
                <a:t>Place quote here with no quotations at the end.</a:t>
              </a:r>
              <a:r>
                <a:rPr lang="en-US" sz="1400" dirty="0" smtClean="0"/>
                <a:t/>
              </a:r>
              <a:br>
                <a:rPr lang="en-US" sz="1400" dirty="0" smtClean="0"/>
              </a:br>
              <a:r>
                <a:rPr lang="en-US" sz="1400" dirty="0" smtClean="0"/>
                <a:t>SPEAKER IN CAPS</a:t>
              </a:r>
            </a:p>
          </p:txBody>
        </p:sp>
        <p:sp>
          <p:nvSpPr>
            <p:cNvPr id="8" name="TextBox 7"/>
            <p:cNvSpPr txBox="1"/>
            <p:nvPr/>
          </p:nvSpPr>
          <p:spPr>
            <a:xfrm>
              <a:off x="439117" y="3204671"/>
              <a:ext cx="914400" cy="1569660"/>
            </a:xfrm>
            <a:prstGeom prst="rect">
              <a:avLst/>
            </a:prstGeom>
            <a:noFill/>
          </p:spPr>
          <p:txBody>
            <a:bodyPr wrap="square" rtlCol="0">
              <a:spAutoFit/>
            </a:bodyPr>
            <a:lstStyle/>
            <a:p>
              <a:r>
                <a:rPr lang="en-US" sz="9600" kern="1400" dirty="0" smtClean="0">
                  <a:solidFill>
                    <a:schemeClr val="tx2"/>
                  </a:solidFill>
                  <a:latin typeface="Arial Black" pitchFamily="34" charset="0"/>
                  <a:cs typeface="Adobe Arabic" pitchFamily="18" charset="-78"/>
                </a:rPr>
                <a:t>“</a:t>
              </a:r>
              <a:endParaRPr lang="en-US" sz="9600" kern="1400" dirty="0">
                <a:solidFill>
                  <a:schemeClr val="tx2"/>
                </a:solidFill>
                <a:latin typeface="Arial Black" pitchFamily="34" charset="0"/>
                <a:cs typeface="Adobe Arabic" pitchFamily="18" charset="-78"/>
              </a:endParaRPr>
            </a:p>
          </p:txBody>
        </p:sp>
      </p:grpSp>
      <p:grpSp>
        <p:nvGrpSpPr>
          <p:cNvPr id="9" name="Group 8"/>
          <p:cNvGrpSpPr/>
          <p:nvPr userDrawn="1"/>
        </p:nvGrpSpPr>
        <p:grpSpPr>
          <a:xfrm>
            <a:off x="320054" y="1430062"/>
            <a:ext cx="2824815" cy="1569660"/>
            <a:chOff x="438148" y="1318729"/>
            <a:chExt cx="2824815" cy="1569660"/>
          </a:xfrm>
        </p:grpSpPr>
        <p:sp>
          <p:nvSpPr>
            <p:cNvPr id="10" name="TextBox 9"/>
            <p:cNvSpPr txBox="1"/>
            <p:nvPr/>
          </p:nvSpPr>
          <p:spPr>
            <a:xfrm>
              <a:off x="681106" y="1708435"/>
              <a:ext cx="2581857" cy="1031051"/>
            </a:xfrm>
            <a:prstGeom prst="rect">
              <a:avLst/>
            </a:prstGeom>
            <a:solidFill>
              <a:schemeClr val="accent2"/>
            </a:solidFill>
          </p:spPr>
          <p:txBody>
            <a:bodyPr wrap="square" lIns="182880" tIns="228600" rIns="182880" bIns="182880" rtlCol="0">
              <a:spAutoFit/>
            </a:bodyPr>
            <a:lstStyle/>
            <a:p>
              <a:pPr>
                <a:spcAft>
                  <a:spcPts val="200"/>
                </a:spcAft>
              </a:pPr>
              <a:r>
                <a:rPr lang="en-US" sz="1400" dirty="0" smtClean="0"/>
                <a:t>         </a:t>
              </a:r>
              <a:r>
                <a:rPr lang="en-US" sz="1200" dirty="0" smtClean="0"/>
                <a:t>Place quote here with no quotations at the end.</a:t>
              </a:r>
              <a:r>
                <a:rPr lang="en-US" sz="1400" dirty="0" smtClean="0"/>
                <a:t/>
              </a:r>
              <a:br>
                <a:rPr lang="en-US" sz="1400" dirty="0" smtClean="0"/>
              </a:br>
              <a:r>
                <a:rPr lang="en-US" sz="1400" dirty="0" smtClean="0"/>
                <a:t>SPEAKER IN CAPS</a:t>
              </a:r>
            </a:p>
          </p:txBody>
        </p:sp>
        <p:sp>
          <p:nvSpPr>
            <p:cNvPr id="11" name="TextBox 10"/>
            <p:cNvSpPr txBox="1"/>
            <p:nvPr/>
          </p:nvSpPr>
          <p:spPr>
            <a:xfrm>
              <a:off x="438148" y="1318729"/>
              <a:ext cx="914400" cy="1569660"/>
            </a:xfrm>
            <a:prstGeom prst="rect">
              <a:avLst/>
            </a:prstGeom>
            <a:noFill/>
          </p:spPr>
          <p:txBody>
            <a:bodyPr wrap="square" rtlCol="0">
              <a:spAutoFit/>
            </a:bodyPr>
            <a:lstStyle/>
            <a:p>
              <a:r>
                <a:rPr lang="en-US" sz="9600" kern="1400" dirty="0" smtClean="0">
                  <a:solidFill>
                    <a:schemeClr val="bg2"/>
                  </a:solidFill>
                  <a:latin typeface="Arial Black" pitchFamily="34" charset="0"/>
                  <a:cs typeface="Adobe Arabic" pitchFamily="18" charset="-78"/>
                </a:rPr>
                <a:t>“</a:t>
              </a:r>
              <a:endParaRPr lang="en-US" sz="9600" kern="1400" dirty="0">
                <a:solidFill>
                  <a:schemeClr val="bg2"/>
                </a:solidFill>
                <a:latin typeface="Arial Black" pitchFamily="34" charset="0"/>
                <a:cs typeface="Adobe Arabic" pitchFamily="18" charset="-78"/>
              </a:endParaRPr>
            </a:p>
          </p:txBody>
        </p:sp>
      </p:grpSp>
      <p:grpSp>
        <p:nvGrpSpPr>
          <p:cNvPr id="12" name="Group 11"/>
          <p:cNvGrpSpPr/>
          <p:nvPr userDrawn="1"/>
        </p:nvGrpSpPr>
        <p:grpSpPr>
          <a:xfrm>
            <a:off x="3207012" y="1430062"/>
            <a:ext cx="2823846" cy="1569660"/>
            <a:chOff x="439117" y="3204671"/>
            <a:chExt cx="2823846" cy="1569660"/>
          </a:xfrm>
        </p:grpSpPr>
        <p:sp>
          <p:nvSpPr>
            <p:cNvPr id="13" name="TextBox 12"/>
            <p:cNvSpPr txBox="1"/>
            <p:nvPr/>
          </p:nvSpPr>
          <p:spPr>
            <a:xfrm>
              <a:off x="681106" y="3596081"/>
              <a:ext cx="2581857" cy="1031051"/>
            </a:xfrm>
            <a:prstGeom prst="rect">
              <a:avLst/>
            </a:prstGeom>
            <a:solidFill>
              <a:schemeClr val="accent2"/>
            </a:solidFill>
          </p:spPr>
          <p:txBody>
            <a:bodyPr wrap="square" lIns="182880" tIns="228600" rIns="182880" bIns="182880" rtlCol="0">
              <a:spAutoFit/>
            </a:bodyPr>
            <a:lstStyle/>
            <a:p>
              <a:pPr>
                <a:spcAft>
                  <a:spcPts val="200"/>
                </a:spcAft>
              </a:pPr>
              <a:r>
                <a:rPr lang="en-US" sz="1400" dirty="0" smtClean="0"/>
                <a:t>         </a:t>
              </a:r>
              <a:r>
                <a:rPr lang="en-US" sz="1200" dirty="0" smtClean="0"/>
                <a:t>Place quote here with no quotations at the end.</a:t>
              </a:r>
              <a:r>
                <a:rPr lang="en-US" sz="1400" dirty="0" smtClean="0"/>
                <a:t/>
              </a:r>
              <a:br>
                <a:rPr lang="en-US" sz="1400" dirty="0" smtClean="0"/>
              </a:br>
              <a:r>
                <a:rPr lang="en-US" sz="1400" dirty="0" smtClean="0"/>
                <a:t>SPEAKER IN CAPS</a:t>
              </a:r>
            </a:p>
          </p:txBody>
        </p:sp>
        <p:sp>
          <p:nvSpPr>
            <p:cNvPr id="14" name="TextBox 13"/>
            <p:cNvSpPr txBox="1"/>
            <p:nvPr/>
          </p:nvSpPr>
          <p:spPr>
            <a:xfrm>
              <a:off x="439117" y="3204671"/>
              <a:ext cx="914400" cy="1569660"/>
            </a:xfrm>
            <a:prstGeom prst="rect">
              <a:avLst/>
            </a:prstGeom>
            <a:noFill/>
          </p:spPr>
          <p:txBody>
            <a:bodyPr wrap="square" rtlCol="0">
              <a:spAutoFit/>
            </a:bodyPr>
            <a:lstStyle/>
            <a:p>
              <a:r>
                <a:rPr lang="en-US" sz="9600" kern="1400" dirty="0" smtClean="0">
                  <a:solidFill>
                    <a:schemeClr val="accent1"/>
                  </a:solidFill>
                  <a:latin typeface="Arial Black" pitchFamily="34" charset="0"/>
                  <a:cs typeface="Adobe Arabic" pitchFamily="18" charset="-78"/>
                </a:rPr>
                <a:t>“</a:t>
              </a:r>
              <a:endParaRPr lang="en-US" sz="9600" kern="1400" dirty="0">
                <a:solidFill>
                  <a:schemeClr val="accent1"/>
                </a:solidFill>
                <a:latin typeface="Arial Black" pitchFamily="34" charset="0"/>
                <a:cs typeface="Adobe Arabic" pitchFamily="18" charset="-78"/>
              </a:endParaRPr>
            </a:p>
          </p:txBody>
        </p:sp>
      </p:grpSp>
      <p:grpSp>
        <p:nvGrpSpPr>
          <p:cNvPr id="15" name="Group 14"/>
          <p:cNvGrpSpPr/>
          <p:nvPr userDrawn="1"/>
        </p:nvGrpSpPr>
        <p:grpSpPr>
          <a:xfrm>
            <a:off x="3207012" y="2990654"/>
            <a:ext cx="2823846" cy="1569660"/>
            <a:chOff x="439117" y="3204671"/>
            <a:chExt cx="2823846" cy="1569660"/>
          </a:xfrm>
        </p:grpSpPr>
        <p:sp>
          <p:nvSpPr>
            <p:cNvPr id="16" name="TextBox 15"/>
            <p:cNvSpPr txBox="1"/>
            <p:nvPr/>
          </p:nvSpPr>
          <p:spPr>
            <a:xfrm>
              <a:off x="681106" y="3596081"/>
              <a:ext cx="2581857" cy="1031051"/>
            </a:xfrm>
            <a:prstGeom prst="rect">
              <a:avLst/>
            </a:prstGeom>
            <a:solidFill>
              <a:schemeClr val="accent2"/>
            </a:solidFill>
          </p:spPr>
          <p:txBody>
            <a:bodyPr wrap="square" lIns="182880" tIns="228600" rIns="182880" bIns="182880" rtlCol="0">
              <a:spAutoFit/>
            </a:bodyPr>
            <a:lstStyle/>
            <a:p>
              <a:pPr>
                <a:spcAft>
                  <a:spcPts val="200"/>
                </a:spcAft>
              </a:pPr>
              <a:r>
                <a:rPr lang="en-US" sz="1400" dirty="0" smtClean="0"/>
                <a:t>         </a:t>
              </a:r>
              <a:r>
                <a:rPr lang="en-US" sz="1200" dirty="0" smtClean="0"/>
                <a:t>Place quote here with no quotations at the end.</a:t>
              </a:r>
              <a:r>
                <a:rPr lang="en-US" sz="1400" dirty="0" smtClean="0"/>
                <a:t/>
              </a:r>
              <a:br>
                <a:rPr lang="en-US" sz="1400" dirty="0" smtClean="0"/>
              </a:br>
              <a:r>
                <a:rPr lang="en-US" sz="1400" dirty="0" smtClean="0"/>
                <a:t>SPEAKER IN CAPS</a:t>
              </a:r>
            </a:p>
          </p:txBody>
        </p:sp>
        <p:sp>
          <p:nvSpPr>
            <p:cNvPr id="17" name="TextBox 16"/>
            <p:cNvSpPr txBox="1"/>
            <p:nvPr/>
          </p:nvSpPr>
          <p:spPr>
            <a:xfrm>
              <a:off x="439117" y="3204671"/>
              <a:ext cx="914400" cy="1569660"/>
            </a:xfrm>
            <a:prstGeom prst="rect">
              <a:avLst/>
            </a:prstGeom>
            <a:noFill/>
          </p:spPr>
          <p:txBody>
            <a:bodyPr wrap="square" rtlCol="0">
              <a:spAutoFit/>
            </a:bodyPr>
            <a:lstStyle/>
            <a:p>
              <a:r>
                <a:rPr lang="en-US" sz="9600" kern="1400" dirty="0" smtClean="0">
                  <a:solidFill>
                    <a:schemeClr val="accent3"/>
                  </a:solidFill>
                  <a:latin typeface="Arial Black" pitchFamily="34" charset="0"/>
                  <a:cs typeface="Adobe Arabic" pitchFamily="18" charset="-78"/>
                </a:rPr>
                <a:t>“</a:t>
              </a:r>
              <a:endParaRPr lang="en-US" sz="9600" kern="1400" dirty="0">
                <a:solidFill>
                  <a:schemeClr val="accent3"/>
                </a:solidFill>
                <a:latin typeface="Arial Black" pitchFamily="34" charset="0"/>
                <a:cs typeface="Adobe Arabic" pitchFamily="18" charset="-78"/>
              </a:endParaRPr>
            </a:p>
          </p:txBody>
        </p:sp>
      </p:grpSp>
      <p:grpSp>
        <p:nvGrpSpPr>
          <p:cNvPr id="18" name="Group 17"/>
          <p:cNvGrpSpPr/>
          <p:nvPr userDrawn="1"/>
        </p:nvGrpSpPr>
        <p:grpSpPr>
          <a:xfrm>
            <a:off x="6127108" y="4550132"/>
            <a:ext cx="2823846" cy="1569660"/>
            <a:chOff x="439117" y="3204671"/>
            <a:chExt cx="2823846" cy="1569660"/>
          </a:xfrm>
        </p:grpSpPr>
        <p:sp>
          <p:nvSpPr>
            <p:cNvPr id="19" name="TextBox 18"/>
            <p:cNvSpPr txBox="1"/>
            <p:nvPr/>
          </p:nvSpPr>
          <p:spPr>
            <a:xfrm>
              <a:off x="681106" y="3596081"/>
              <a:ext cx="2581857" cy="1031051"/>
            </a:xfrm>
            <a:prstGeom prst="rect">
              <a:avLst/>
            </a:prstGeom>
            <a:solidFill>
              <a:srgbClr val="B4B6B8"/>
            </a:solidFill>
          </p:spPr>
          <p:txBody>
            <a:bodyPr wrap="square" lIns="182880" tIns="228600" rIns="182880" bIns="182880" rtlCol="0">
              <a:spAutoFit/>
            </a:bodyPr>
            <a:lstStyle/>
            <a:p>
              <a:pPr>
                <a:spcAft>
                  <a:spcPts val="200"/>
                </a:spcAft>
              </a:pPr>
              <a:r>
                <a:rPr lang="en-US" sz="1400" dirty="0" smtClean="0">
                  <a:solidFill>
                    <a:schemeClr val="bg1"/>
                  </a:solidFill>
                </a:rPr>
                <a:t>         </a:t>
              </a:r>
              <a:r>
                <a:rPr lang="en-US" sz="1200" dirty="0" smtClean="0"/>
                <a:t>Place quote here with no quotations at the end.</a:t>
              </a:r>
              <a:r>
                <a:rPr lang="en-US" sz="1400" dirty="0" smtClean="0"/>
                <a:t/>
              </a:r>
              <a:br>
                <a:rPr lang="en-US" sz="1400" dirty="0" smtClean="0"/>
              </a:br>
              <a:r>
                <a:rPr lang="en-US" sz="1400" dirty="0" smtClean="0"/>
                <a:t>SPEAKER IN CAPS</a:t>
              </a:r>
            </a:p>
          </p:txBody>
        </p:sp>
        <p:sp>
          <p:nvSpPr>
            <p:cNvPr id="20" name="TextBox 19"/>
            <p:cNvSpPr txBox="1"/>
            <p:nvPr/>
          </p:nvSpPr>
          <p:spPr>
            <a:xfrm>
              <a:off x="439117" y="3204671"/>
              <a:ext cx="914400" cy="1569660"/>
            </a:xfrm>
            <a:prstGeom prst="rect">
              <a:avLst/>
            </a:prstGeom>
            <a:noFill/>
          </p:spPr>
          <p:txBody>
            <a:bodyPr wrap="square" rtlCol="0">
              <a:spAutoFit/>
            </a:bodyPr>
            <a:lstStyle/>
            <a:p>
              <a:r>
                <a:rPr lang="en-US" sz="9600" kern="1400" dirty="0" smtClean="0">
                  <a:solidFill>
                    <a:schemeClr val="accent1"/>
                  </a:solidFill>
                  <a:latin typeface="Arial Black" pitchFamily="34" charset="0"/>
                  <a:cs typeface="Adobe Arabic" pitchFamily="18" charset="-78"/>
                </a:rPr>
                <a:t>“</a:t>
              </a:r>
              <a:endParaRPr lang="en-US" sz="9600" kern="1400" dirty="0">
                <a:solidFill>
                  <a:schemeClr val="accent1"/>
                </a:solidFill>
                <a:latin typeface="Arial Black" pitchFamily="34" charset="0"/>
                <a:cs typeface="Adobe Arabic" pitchFamily="18" charset="-78"/>
              </a:endParaRPr>
            </a:p>
          </p:txBody>
        </p:sp>
      </p:grpSp>
      <p:grpSp>
        <p:nvGrpSpPr>
          <p:cNvPr id="21" name="Group 20"/>
          <p:cNvGrpSpPr/>
          <p:nvPr userDrawn="1"/>
        </p:nvGrpSpPr>
        <p:grpSpPr>
          <a:xfrm>
            <a:off x="6127108" y="2999722"/>
            <a:ext cx="2823846" cy="1569660"/>
            <a:chOff x="439117" y="3204671"/>
            <a:chExt cx="2823846" cy="1569660"/>
          </a:xfrm>
        </p:grpSpPr>
        <p:sp>
          <p:nvSpPr>
            <p:cNvPr id="22" name="TextBox 21"/>
            <p:cNvSpPr txBox="1"/>
            <p:nvPr/>
          </p:nvSpPr>
          <p:spPr>
            <a:xfrm>
              <a:off x="681106" y="3596081"/>
              <a:ext cx="2581857" cy="1031051"/>
            </a:xfrm>
            <a:prstGeom prst="rect">
              <a:avLst/>
            </a:prstGeom>
            <a:solidFill>
              <a:srgbClr val="B4B6B8"/>
            </a:solidFill>
          </p:spPr>
          <p:txBody>
            <a:bodyPr wrap="square" lIns="182880" tIns="228600" rIns="182880" bIns="182880" rtlCol="0">
              <a:spAutoFit/>
            </a:bodyPr>
            <a:lstStyle/>
            <a:p>
              <a:pPr>
                <a:spcAft>
                  <a:spcPts val="200"/>
                </a:spcAft>
              </a:pPr>
              <a:r>
                <a:rPr lang="en-US" sz="1400" dirty="0" smtClean="0"/>
                <a:t>         </a:t>
              </a:r>
              <a:r>
                <a:rPr lang="en-US" sz="1200" dirty="0" smtClean="0"/>
                <a:t>Place quote here with no quotations at the end.</a:t>
              </a:r>
              <a:r>
                <a:rPr lang="en-US" sz="1400" dirty="0" smtClean="0"/>
                <a:t/>
              </a:r>
              <a:br>
                <a:rPr lang="en-US" sz="1400" dirty="0" smtClean="0"/>
              </a:br>
              <a:r>
                <a:rPr lang="en-US" sz="1400" dirty="0" smtClean="0"/>
                <a:t>SPEAKER IN CAPS</a:t>
              </a:r>
            </a:p>
          </p:txBody>
        </p:sp>
        <p:sp>
          <p:nvSpPr>
            <p:cNvPr id="23" name="TextBox 22"/>
            <p:cNvSpPr txBox="1"/>
            <p:nvPr/>
          </p:nvSpPr>
          <p:spPr>
            <a:xfrm>
              <a:off x="439117" y="3204671"/>
              <a:ext cx="914400" cy="1569660"/>
            </a:xfrm>
            <a:prstGeom prst="rect">
              <a:avLst/>
            </a:prstGeom>
            <a:noFill/>
          </p:spPr>
          <p:txBody>
            <a:bodyPr wrap="square" rtlCol="0">
              <a:spAutoFit/>
            </a:bodyPr>
            <a:lstStyle/>
            <a:p>
              <a:r>
                <a:rPr lang="en-US" sz="9600" kern="1400" dirty="0" smtClean="0">
                  <a:solidFill>
                    <a:schemeClr val="tx2"/>
                  </a:solidFill>
                  <a:latin typeface="Arial Black" pitchFamily="34" charset="0"/>
                  <a:cs typeface="Adobe Arabic" pitchFamily="18" charset="-78"/>
                </a:rPr>
                <a:t>“</a:t>
              </a:r>
              <a:endParaRPr lang="en-US" sz="9600" kern="1400" dirty="0">
                <a:solidFill>
                  <a:schemeClr val="tx2"/>
                </a:solidFill>
                <a:latin typeface="Arial Black" pitchFamily="34" charset="0"/>
                <a:cs typeface="Adobe Arabic" pitchFamily="18" charset="-78"/>
              </a:endParaRPr>
            </a:p>
          </p:txBody>
        </p:sp>
      </p:grpSp>
      <p:grpSp>
        <p:nvGrpSpPr>
          <p:cNvPr id="24" name="Group 23"/>
          <p:cNvGrpSpPr/>
          <p:nvPr userDrawn="1"/>
        </p:nvGrpSpPr>
        <p:grpSpPr>
          <a:xfrm>
            <a:off x="6127108" y="1430062"/>
            <a:ext cx="2823846" cy="1569660"/>
            <a:chOff x="439117" y="3204671"/>
            <a:chExt cx="2823846" cy="1569660"/>
          </a:xfrm>
        </p:grpSpPr>
        <p:sp>
          <p:nvSpPr>
            <p:cNvPr id="25" name="TextBox 24"/>
            <p:cNvSpPr txBox="1"/>
            <p:nvPr/>
          </p:nvSpPr>
          <p:spPr>
            <a:xfrm>
              <a:off x="681106" y="3596081"/>
              <a:ext cx="2581857" cy="1031051"/>
            </a:xfrm>
            <a:prstGeom prst="rect">
              <a:avLst/>
            </a:prstGeom>
            <a:solidFill>
              <a:srgbClr val="B4B6B8"/>
            </a:solidFill>
          </p:spPr>
          <p:txBody>
            <a:bodyPr wrap="square" lIns="182880" tIns="228600" rIns="182880" bIns="182880" rtlCol="0">
              <a:spAutoFit/>
            </a:bodyPr>
            <a:lstStyle/>
            <a:p>
              <a:pPr>
                <a:spcAft>
                  <a:spcPts val="200"/>
                </a:spcAft>
              </a:pPr>
              <a:r>
                <a:rPr lang="en-US" sz="1400" dirty="0" smtClean="0"/>
                <a:t>         </a:t>
              </a:r>
              <a:r>
                <a:rPr lang="en-US" sz="1200" dirty="0" smtClean="0"/>
                <a:t>Place quote here with no quotations at the end.</a:t>
              </a:r>
              <a:r>
                <a:rPr lang="en-US" sz="1400" dirty="0" smtClean="0"/>
                <a:t/>
              </a:r>
              <a:br>
                <a:rPr lang="en-US" sz="1400" dirty="0" smtClean="0"/>
              </a:br>
              <a:r>
                <a:rPr lang="en-US" sz="1400" dirty="0" smtClean="0"/>
                <a:t>SPEAKER IN CAPS</a:t>
              </a:r>
            </a:p>
          </p:txBody>
        </p:sp>
        <p:sp>
          <p:nvSpPr>
            <p:cNvPr id="26" name="TextBox 25"/>
            <p:cNvSpPr txBox="1"/>
            <p:nvPr/>
          </p:nvSpPr>
          <p:spPr>
            <a:xfrm>
              <a:off x="439117" y="3204671"/>
              <a:ext cx="914400" cy="1569660"/>
            </a:xfrm>
            <a:prstGeom prst="rect">
              <a:avLst/>
            </a:prstGeom>
            <a:noFill/>
          </p:spPr>
          <p:txBody>
            <a:bodyPr wrap="square" rtlCol="0">
              <a:spAutoFit/>
            </a:bodyPr>
            <a:lstStyle/>
            <a:p>
              <a:r>
                <a:rPr lang="en-US" sz="9600" kern="1400" dirty="0" smtClean="0">
                  <a:solidFill>
                    <a:schemeClr val="bg2"/>
                  </a:solidFill>
                  <a:latin typeface="Arial Black" pitchFamily="34" charset="0"/>
                  <a:cs typeface="Adobe Arabic" pitchFamily="18" charset="-78"/>
                </a:rPr>
                <a:t>“</a:t>
              </a:r>
              <a:endParaRPr lang="en-US" sz="9600" kern="1400" dirty="0">
                <a:solidFill>
                  <a:schemeClr val="bg2"/>
                </a:solidFill>
                <a:latin typeface="Arial Black" pitchFamily="34" charset="0"/>
                <a:cs typeface="Adobe Arabic" pitchFamily="18" charset="-78"/>
              </a:endParaRPr>
            </a:p>
          </p:txBody>
        </p:sp>
      </p:grpSp>
      <p:sp>
        <p:nvSpPr>
          <p:cNvPr id="27" name="Text Placeholder 10"/>
          <p:cNvSpPr>
            <a:spLocks noGrp="1"/>
          </p:cNvSpPr>
          <p:nvPr>
            <p:ph type="body" sz="quarter" idx="18" hasCustomPrompt="1"/>
          </p:nvPr>
        </p:nvSpPr>
        <p:spPr>
          <a:xfrm>
            <a:off x="457200" y="777240"/>
            <a:ext cx="8147304" cy="687387"/>
          </a:xfrm>
          <a:prstGeom prst="rect">
            <a:avLst/>
          </a:prstGeom>
        </p:spPr>
        <p:txBody>
          <a:bodyPr>
            <a:noAutofit/>
          </a:bodyPr>
          <a:lstStyle>
            <a:lvl1pPr marL="0" indent="0">
              <a:buNone/>
              <a:defRPr sz="3200" b="1" baseline="0">
                <a:solidFill>
                  <a:schemeClr val="tx2"/>
                </a:solidFill>
              </a:defRPr>
            </a:lvl1pPr>
          </a:lstStyle>
          <a:p>
            <a:pPr lvl="0"/>
            <a:r>
              <a:rPr lang="en-US" dirty="0" smtClean="0"/>
              <a:t>Title 32pt bold red</a:t>
            </a:r>
          </a:p>
        </p:txBody>
      </p:sp>
    </p:spTree>
    <p:extLst>
      <p:ext uri="{BB962C8B-B14F-4D97-AF65-F5344CB8AC3E}">
        <p14:creationId xmlns:p14="http://schemas.microsoft.com/office/powerpoint/2010/main" val="317989187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ote Boxes_Color">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87959B8-3C14-494A-BA72-BB41BB37CE04}" type="slidenum">
              <a:rPr lang="en-US" smtClean="0"/>
              <a:pPr/>
              <a:t>‹#›</a:t>
            </a:fld>
            <a:endParaRPr lang="en-US" dirty="0"/>
          </a:p>
        </p:txBody>
      </p:sp>
      <p:sp>
        <p:nvSpPr>
          <p:cNvPr id="5" name="Text Placeholder 8"/>
          <p:cNvSpPr>
            <a:spLocks noGrp="1"/>
          </p:cNvSpPr>
          <p:nvPr>
            <p:ph type="body" sz="quarter" idx="17" hasCustomPrompt="1"/>
          </p:nvPr>
        </p:nvSpPr>
        <p:spPr>
          <a:xfrm>
            <a:off x="457200" y="-1"/>
            <a:ext cx="7848600" cy="530352"/>
          </a:xfrm>
          <a:prstGeom prst="rect">
            <a:avLst/>
          </a:prstGeom>
        </p:spPr>
        <p:txBody>
          <a:bodyPr anchor="ctr">
            <a:normAutofit/>
          </a:bodyPr>
          <a:lstStyle>
            <a:lvl1pPr>
              <a:buNone/>
              <a:defRPr sz="1400" cap="all" baseline="0">
                <a:solidFill>
                  <a:schemeClr val="bg1"/>
                </a:solidFill>
              </a:defRPr>
            </a:lvl1pPr>
          </a:lstStyle>
          <a:p>
            <a:pPr lvl="0"/>
            <a:r>
              <a:rPr lang="en-US" dirty="0" smtClean="0"/>
              <a:t>PAGE HEADER 14PT WHITE ALL CAPS</a:t>
            </a:r>
          </a:p>
        </p:txBody>
      </p:sp>
      <p:grpSp>
        <p:nvGrpSpPr>
          <p:cNvPr id="27" name="Group 26"/>
          <p:cNvGrpSpPr/>
          <p:nvPr userDrawn="1"/>
        </p:nvGrpSpPr>
        <p:grpSpPr>
          <a:xfrm>
            <a:off x="321023" y="2999722"/>
            <a:ext cx="2823846" cy="1569660"/>
            <a:chOff x="439117" y="3204671"/>
            <a:chExt cx="2823846" cy="1569660"/>
          </a:xfrm>
        </p:grpSpPr>
        <p:sp>
          <p:nvSpPr>
            <p:cNvPr id="28" name="TextBox 27"/>
            <p:cNvSpPr txBox="1"/>
            <p:nvPr/>
          </p:nvSpPr>
          <p:spPr>
            <a:xfrm>
              <a:off x="681106" y="3596081"/>
              <a:ext cx="2581857" cy="1031051"/>
            </a:xfrm>
            <a:prstGeom prst="rect">
              <a:avLst/>
            </a:prstGeom>
            <a:solidFill>
              <a:schemeClr val="bg2"/>
            </a:solidFill>
          </p:spPr>
          <p:txBody>
            <a:bodyPr wrap="square" lIns="182880" tIns="228600" rIns="182880" bIns="182880" rtlCol="0">
              <a:spAutoFit/>
            </a:bodyPr>
            <a:lstStyle/>
            <a:p>
              <a:pPr>
                <a:spcAft>
                  <a:spcPts val="200"/>
                </a:spcAft>
              </a:pPr>
              <a:r>
                <a:rPr lang="en-US" sz="1400" dirty="0" smtClean="0"/>
                <a:t>         </a:t>
              </a:r>
              <a:r>
                <a:rPr lang="en-US" sz="1200" b="0" dirty="0" smtClean="0">
                  <a:solidFill>
                    <a:schemeClr val="bg1"/>
                  </a:solidFill>
                </a:rPr>
                <a:t>Place quote here with no quotations at the end.</a:t>
              </a:r>
              <a:r>
                <a:rPr lang="en-US" sz="1400" b="0" dirty="0" smtClean="0">
                  <a:solidFill>
                    <a:schemeClr val="bg1"/>
                  </a:solidFill>
                </a:rPr>
                <a:t/>
              </a:r>
              <a:br>
                <a:rPr lang="en-US" sz="1400" b="0" dirty="0" smtClean="0">
                  <a:solidFill>
                    <a:schemeClr val="bg1"/>
                  </a:solidFill>
                </a:rPr>
              </a:br>
              <a:r>
                <a:rPr lang="en-US" sz="1400" b="0" dirty="0" smtClean="0">
                  <a:solidFill>
                    <a:schemeClr val="bg1"/>
                  </a:solidFill>
                </a:rPr>
                <a:t>SPEAKER IN CAPS</a:t>
              </a:r>
            </a:p>
          </p:txBody>
        </p:sp>
        <p:sp>
          <p:nvSpPr>
            <p:cNvPr id="29" name="TextBox 28"/>
            <p:cNvSpPr txBox="1"/>
            <p:nvPr/>
          </p:nvSpPr>
          <p:spPr>
            <a:xfrm>
              <a:off x="439117" y="3204671"/>
              <a:ext cx="914400" cy="1569660"/>
            </a:xfrm>
            <a:prstGeom prst="rect">
              <a:avLst/>
            </a:prstGeom>
            <a:noFill/>
          </p:spPr>
          <p:txBody>
            <a:bodyPr wrap="square" rtlCol="0">
              <a:spAutoFit/>
            </a:bodyPr>
            <a:lstStyle/>
            <a:p>
              <a:r>
                <a:rPr lang="en-US" sz="9600" kern="1400" dirty="0" smtClean="0">
                  <a:solidFill>
                    <a:schemeClr val="tx2"/>
                  </a:solidFill>
                  <a:latin typeface="Arial Black" pitchFamily="34" charset="0"/>
                  <a:cs typeface="Adobe Arabic" pitchFamily="18" charset="-78"/>
                </a:rPr>
                <a:t>“</a:t>
              </a:r>
              <a:endParaRPr lang="en-US" sz="9600" kern="1400" dirty="0">
                <a:solidFill>
                  <a:schemeClr val="tx2"/>
                </a:solidFill>
                <a:latin typeface="Arial Black" pitchFamily="34" charset="0"/>
                <a:cs typeface="Adobe Arabic" pitchFamily="18" charset="-78"/>
              </a:endParaRPr>
            </a:p>
          </p:txBody>
        </p:sp>
      </p:grpSp>
      <p:grpSp>
        <p:nvGrpSpPr>
          <p:cNvPr id="30" name="Group 29"/>
          <p:cNvGrpSpPr/>
          <p:nvPr userDrawn="1"/>
        </p:nvGrpSpPr>
        <p:grpSpPr>
          <a:xfrm>
            <a:off x="320054" y="1439130"/>
            <a:ext cx="2824815" cy="1569660"/>
            <a:chOff x="438148" y="1318729"/>
            <a:chExt cx="2824815" cy="1569660"/>
          </a:xfrm>
        </p:grpSpPr>
        <p:sp>
          <p:nvSpPr>
            <p:cNvPr id="31" name="TextBox 30"/>
            <p:cNvSpPr txBox="1"/>
            <p:nvPr/>
          </p:nvSpPr>
          <p:spPr>
            <a:xfrm>
              <a:off x="681106" y="1708435"/>
              <a:ext cx="2581857" cy="1031051"/>
            </a:xfrm>
            <a:prstGeom prst="rect">
              <a:avLst/>
            </a:prstGeom>
            <a:solidFill>
              <a:schemeClr val="tx2"/>
            </a:solidFill>
          </p:spPr>
          <p:txBody>
            <a:bodyPr wrap="square" lIns="182880" tIns="228600" rIns="182880" bIns="182880" rtlCol="0">
              <a:spAutoFit/>
            </a:bodyPr>
            <a:lstStyle/>
            <a:p>
              <a:pPr>
                <a:spcAft>
                  <a:spcPts val="200"/>
                </a:spcAft>
              </a:pPr>
              <a:r>
                <a:rPr lang="en-US" sz="1400" dirty="0" smtClean="0"/>
                <a:t>         </a:t>
              </a:r>
              <a:r>
                <a:rPr lang="en-US" sz="1200" b="0" dirty="0" smtClean="0">
                  <a:solidFill>
                    <a:schemeClr val="bg1"/>
                  </a:solidFill>
                </a:rPr>
                <a:t>Place quote here with no quotations at the end.</a:t>
              </a:r>
              <a:r>
                <a:rPr lang="en-US" sz="1400" b="0" dirty="0" smtClean="0">
                  <a:solidFill>
                    <a:schemeClr val="bg1"/>
                  </a:solidFill>
                </a:rPr>
                <a:t/>
              </a:r>
              <a:br>
                <a:rPr lang="en-US" sz="1400" b="0" dirty="0" smtClean="0">
                  <a:solidFill>
                    <a:schemeClr val="bg1"/>
                  </a:solidFill>
                </a:rPr>
              </a:br>
              <a:r>
                <a:rPr lang="en-US" sz="1400" b="0" dirty="0" smtClean="0">
                  <a:solidFill>
                    <a:schemeClr val="bg1"/>
                  </a:solidFill>
                </a:rPr>
                <a:t>SPEAKER IN CAPS</a:t>
              </a:r>
            </a:p>
          </p:txBody>
        </p:sp>
        <p:sp>
          <p:nvSpPr>
            <p:cNvPr id="32" name="TextBox 31"/>
            <p:cNvSpPr txBox="1"/>
            <p:nvPr/>
          </p:nvSpPr>
          <p:spPr>
            <a:xfrm>
              <a:off x="438148" y="1318729"/>
              <a:ext cx="914400" cy="1569660"/>
            </a:xfrm>
            <a:prstGeom prst="rect">
              <a:avLst/>
            </a:prstGeom>
            <a:noFill/>
          </p:spPr>
          <p:txBody>
            <a:bodyPr wrap="square" rtlCol="0">
              <a:spAutoFit/>
            </a:bodyPr>
            <a:lstStyle/>
            <a:p>
              <a:r>
                <a:rPr lang="en-US" sz="9600" kern="1400" dirty="0" smtClean="0">
                  <a:solidFill>
                    <a:schemeClr val="bg2"/>
                  </a:solidFill>
                  <a:latin typeface="Arial Black" pitchFamily="34" charset="0"/>
                  <a:cs typeface="Adobe Arabic" pitchFamily="18" charset="-78"/>
                </a:rPr>
                <a:t>“</a:t>
              </a:r>
              <a:endParaRPr lang="en-US" sz="9600" kern="1400" dirty="0">
                <a:solidFill>
                  <a:schemeClr val="bg2"/>
                </a:solidFill>
                <a:latin typeface="Arial Black" pitchFamily="34" charset="0"/>
                <a:cs typeface="Adobe Arabic" pitchFamily="18" charset="-78"/>
              </a:endParaRPr>
            </a:p>
          </p:txBody>
        </p:sp>
      </p:grpSp>
      <p:grpSp>
        <p:nvGrpSpPr>
          <p:cNvPr id="33" name="Group 32"/>
          <p:cNvGrpSpPr/>
          <p:nvPr userDrawn="1"/>
        </p:nvGrpSpPr>
        <p:grpSpPr>
          <a:xfrm>
            <a:off x="3207012" y="1439130"/>
            <a:ext cx="2823846" cy="1569660"/>
            <a:chOff x="439117" y="3204671"/>
            <a:chExt cx="2823846" cy="1569660"/>
          </a:xfrm>
        </p:grpSpPr>
        <p:sp>
          <p:nvSpPr>
            <p:cNvPr id="34" name="TextBox 33"/>
            <p:cNvSpPr txBox="1"/>
            <p:nvPr/>
          </p:nvSpPr>
          <p:spPr>
            <a:xfrm>
              <a:off x="681106" y="3596081"/>
              <a:ext cx="2581857" cy="1031051"/>
            </a:xfrm>
            <a:prstGeom prst="rect">
              <a:avLst/>
            </a:prstGeom>
            <a:solidFill>
              <a:schemeClr val="tx2"/>
            </a:solidFill>
          </p:spPr>
          <p:txBody>
            <a:bodyPr wrap="square" lIns="182880" tIns="228600" rIns="182880" bIns="182880" rtlCol="0">
              <a:spAutoFit/>
            </a:bodyPr>
            <a:lstStyle/>
            <a:p>
              <a:pPr>
                <a:spcAft>
                  <a:spcPts val="200"/>
                </a:spcAft>
              </a:pPr>
              <a:r>
                <a:rPr lang="en-US" sz="1400" dirty="0" smtClean="0"/>
                <a:t>         </a:t>
              </a:r>
              <a:r>
                <a:rPr lang="en-US" sz="1200" b="0" dirty="0" smtClean="0">
                  <a:solidFill>
                    <a:schemeClr val="bg1"/>
                  </a:solidFill>
                </a:rPr>
                <a:t>Place quote here with no quotations at the end.</a:t>
              </a:r>
              <a:r>
                <a:rPr lang="en-US" sz="1400" b="0" dirty="0" smtClean="0">
                  <a:solidFill>
                    <a:schemeClr val="bg1"/>
                  </a:solidFill>
                </a:rPr>
                <a:t/>
              </a:r>
              <a:br>
                <a:rPr lang="en-US" sz="1400" b="0" dirty="0" smtClean="0">
                  <a:solidFill>
                    <a:schemeClr val="bg1"/>
                  </a:solidFill>
                </a:rPr>
              </a:br>
              <a:r>
                <a:rPr lang="en-US" sz="1400" b="0" dirty="0" smtClean="0">
                  <a:solidFill>
                    <a:schemeClr val="bg1"/>
                  </a:solidFill>
                </a:rPr>
                <a:t>SPEAKER IN CAPS</a:t>
              </a:r>
            </a:p>
          </p:txBody>
        </p:sp>
        <p:sp>
          <p:nvSpPr>
            <p:cNvPr id="35" name="TextBox 34"/>
            <p:cNvSpPr txBox="1"/>
            <p:nvPr/>
          </p:nvSpPr>
          <p:spPr>
            <a:xfrm>
              <a:off x="439117" y="3204671"/>
              <a:ext cx="914400" cy="1569660"/>
            </a:xfrm>
            <a:prstGeom prst="rect">
              <a:avLst/>
            </a:prstGeom>
            <a:noFill/>
          </p:spPr>
          <p:txBody>
            <a:bodyPr wrap="square" rtlCol="0">
              <a:spAutoFit/>
            </a:bodyPr>
            <a:lstStyle/>
            <a:p>
              <a:r>
                <a:rPr lang="en-US" sz="9600" kern="1400" dirty="0" smtClean="0">
                  <a:solidFill>
                    <a:schemeClr val="accent2"/>
                  </a:solidFill>
                  <a:latin typeface="Arial Black" pitchFamily="34" charset="0"/>
                  <a:cs typeface="Adobe Arabic" pitchFamily="18" charset="-78"/>
                </a:rPr>
                <a:t>“</a:t>
              </a:r>
              <a:endParaRPr lang="en-US" sz="9600" kern="1400" dirty="0">
                <a:solidFill>
                  <a:schemeClr val="accent2"/>
                </a:solidFill>
                <a:latin typeface="Arial Black" pitchFamily="34" charset="0"/>
                <a:cs typeface="Adobe Arabic" pitchFamily="18" charset="-78"/>
              </a:endParaRPr>
            </a:p>
          </p:txBody>
        </p:sp>
      </p:grpSp>
      <p:grpSp>
        <p:nvGrpSpPr>
          <p:cNvPr id="36" name="Group 35"/>
          <p:cNvGrpSpPr/>
          <p:nvPr userDrawn="1"/>
        </p:nvGrpSpPr>
        <p:grpSpPr>
          <a:xfrm>
            <a:off x="3207012" y="2999722"/>
            <a:ext cx="2823846" cy="1569660"/>
            <a:chOff x="439117" y="3204671"/>
            <a:chExt cx="2823846" cy="1569660"/>
          </a:xfrm>
        </p:grpSpPr>
        <p:sp>
          <p:nvSpPr>
            <p:cNvPr id="37" name="TextBox 36"/>
            <p:cNvSpPr txBox="1"/>
            <p:nvPr/>
          </p:nvSpPr>
          <p:spPr>
            <a:xfrm>
              <a:off x="681106" y="3596081"/>
              <a:ext cx="2581857" cy="1031051"/>
            </a:xfrm>
            <a:prstGeom prst="rect">
              <a:avLst/>
            </a:prstGeom>
            <a:solidFill>
              <a:schemeClr val="bg2"/>
            </a:solidFill>
          </p:spPr>
          <p:txBody>
            <a:bodyPr wrap="square" lIns="182880" tIns="228600" rIns="182880" bIns="182880" rtlCol="0">
              <a:spAutoFit/>
            </a:bodyPr>
            <a:lstStyle/>
            <a:p>
              <a:pPr>
                <a:spcAft>
                  <a:spcPts val="200"/>
                </a:spcAft>
              </a:pPr>
              <a:r>
                <a:rPr lang="en-US" sz="1400" dirty="0" smtClean="0"/>
                <a:t>         </a:t>
              </a:r>
              <a:r>
                <a:rPr lang="en-US" sz="1200" b="0" dirty="0" smtClean="0">
                  <a:solidFill>
                    <a:schemeClr val="bg1"/>
                  </a:solidFill>
                </a:rPr>
                <a:t>Place quote here with no quotations at the end.</a:t>
              </a:r>
              <a:r>
                <a:rPr lang="en-US" sz="1400" b="0" dirty="0" smtClean="0">
                  <a:solidFill>
                    <a:schemeClr val="bg1"/>
                  </a:solidFill>
                </a:rPr>
                <a:t/>
              </a:r>
              <a:br>
                <a:rPr lang="en-US" sz="1400" b="0" dirty="0" smtClean="0">
                  <a:solidFill>
                    <a:schemeClr val="bg1"/>
                  </a:solidFill>
                </a:rPr>
              </a:br>
              <a:r>
                <a:rPr lang="en-US" sz="1400" b="0" dirty="0" smtClean="0">
                  <a:solidFill>
                    <a:schemeClr val="bg1"/>
                  </a:solidFill>
                </a:rPr>
                <a:t>SPEAKER IN CAPS</a:t>
              </a:r>
            </a:p>
          </p:txBody>
        </p:sp>
        <p:sp>
          <p:nvSpPr>
            <p:cNvPr id="38" name="TextBox 37"/>
            <p:cNvSpPr txBox="1"/>
            <p:nvPr/>
          </p:nvSpPr>
          <p:spPr>
            <a:xfrm>
              <a:off x="439117" y="3204671"/>
              <a:ext cx="914400" cy="1569660"/>
            </a:xfrm>
            <a:prstGeom prst="rect">
              <a:avLst/>
            </a:prstGeom>
            <a:noFill/>
          </p:spPr>
          <p:txBody>
            <a:bodyPr wrap="square" rtlCol="0">
              <a:spAutoFit/>
            </a:bodyPr>
            <a:lstStyle/>
            <a:p>
              <a:r>
                <a:rPr lang="en-US" sz="9600" kern="1400" dirty="0" smtClean="0">
                  <a:solidFill>
                    <a:schemeClr val="accent2"/>
                  </a:solidFill>
                  <a:latin typeface="Arial Black" pitchFamily="34" charset="0"/>
                  <a:cs typeface="Adobe Arabic" pitchFamily="18" charset="-78"/>
                </a:rPr>
                <a:t>“</a:t>
              </a:r>
              <a:endParaRPr lang="en-US" sz="9600" kern="1400" dirty="0">
                <a:solidFill>
                  <a:schemeClr val="accent2"/>
                </a:solidFill>
                <a:latin typeface="Arial Black" pitchFamily="34" charset="0"/>
                <a:cs typeface="Adobe Arabic" pitchFamily="18" charset="-78"/>
              </a:endParaRPr>
            </a:p>
          </p:txBody>
        </p:sp>
      </p:grpSp>
      <p:grpSp>
        <p:nvGrpSpPr>
          <p:cNvPr id="39" name="Group 38"/>
          <p:cNvGrpSpPr/>
          <p:nvPr userDrawn="1"/>
        </p:nvGrpSpPr>
        <p:grpSpPr>
          <a:xfrm>
            <a:off x="6127108" y="3008790"/>
            <a:ext cx="2823846" cy="1569660"/>
            <a:chOff x="439117" y="3204671"/>
            <a:chExt cx="2823846" cy="1569660"/>
          </a:xfrm>
        </p:grpSpPr>
        <p:sp>
          <p:nvSpPr>
            <p:cNvPr id="40" name="TextBox 39"/>
            <p:cNvSpPr txBox="1"/>
            <p:nvPr/>
          </p:nvSpPr>
          <p:spPr>
            <a:xfrm>
              <a:off x="681106" y="3596081"/>
              <a:ext cx="2581857" cy="1031051"/>
            </a:xfrm>
            <a:prstGeom prst="rect">
              <a:avLst/>
            </a:prstGeom>
            <a:solidFill>
              <a:schemeClr val="bg2"/>
            </a:solidFill>
          </p:spPr>
          <p:txBody>
            <a:bodyPr wrap="square" lIns="182880" tIns="228600" rIns="182880" bIns="182880" rtlCol="0">
              <a:spAutoFit/>
            </a:bodyPr>
            <a:lstStyle/>
            <a:p>
              <a:pPr>
                <a:spcAft>
                  <a:spcPts val="200"/>
                </a:spcAft>
              </a:pPr>
              <a:r>
                <a:rPr lang="en-US" sz="1400" dirty="0" smtClean="0"/>
                <a:t>         </a:t>
              </a:r>
              <a:r>
                <a:rPr lang="en-US" sz="1200" b="0" dirty="0" smtClean="0">
                  <a:solidFill>
                    <a:schemeClr val="bg1"/>
                  </a:solidFill>
                </a:rPr>
                <a:t>Place quote here with no quotations at the end.</a:t>
              </a:r>
              <a:r>
                <a:rPr lang="en-US" sz="1400" b="0" dirty="0" smtClean="0">
                  <a:solidFill>
                    <a:schemeClr val="bg1"/>
                  </a:solidFill>
                </a:rPr>
                <a:t/>
              </a:r>
              <a:br>
                <a:rPr lang="en-US" sz="1400" b="0" dirty="0" smtClean="0">
                  <a:solidFill>
                    <a:schemeClr val="bg1"/>
                  </a:solidFill>
                </a:rPr>
              </a:br>
              <a:r>
                <a:rPr lang="en-US" sz="1400" b="0" dirty="0" smtClean="0">
                  <a:solidFill>
                    <a:schemeClr val="bg1"/>
                  </a:solidFill>
                </a:rPr>
                <a:t>SPEAKER IN CAPS</a:t>
              </a:r>
            </a:p>
          </p:txBody>
        </p:sp>
        <p:sp>
          <p:nvSpPr>
            <p:cNvPr id="41" name="TextBox 40"/>
            <p:cNvSpPr txBox="1"/>
            <p:nvPr/>
          </p:nvSpPr>
          <p:spPr>
            <a:xfrm>
              <a:off x="439117" y="3204671"/>
              <a:ext cx="914400" cy="1569660"/>
            </a:xfrm>
            <a:prstGeom prst="rect">
              <a:avLst/>
            </a:prstGeom>
            <a:noFill/>
          </p:spPr>
          <p:txBody>
            <a:bodyPr wrap="square" rtlCol="0">
              <a:spAutoFit/>
            </a:bodyPr>
            <a:lstStyle/>
            <a:p>
              <a:r>
                <a:rPr lang="en-US" sz="9600" kern="1400" dirty="0" smtClean="0">
                  <a:solidFill>
                    <a:schemeClr val="accent3"/>
                  </a:solidFill>
                  <a:latin typeface="Arial Black" pitchFamily="34" charset="0"/>
                  <a:cs typeface="Adobe Arabic" pitchFamily="18" charset="-78"/>
                </a:rPr>
                <a:t>“</a:t>
              </a:r>
              <a:endParaRPr lang="en-US" sz="9600" kern="1400" dirty="0">
                <a:solidFill>
                  <a:schemeClr val="accent3"/>
                </a:solidFill>
                <a:latin typeface="Arial Black" pitchFamily="34" charset="0"/>
                <a:cs typeface="Adobe Arabic" pitchFamily="18" charset="-78"/>
              </a:endParaRPr>
            </a:p>
          </p:txBody>
        </p:sp>
      </p:grpSp>
      <p:grpSp>
        <p:nvGrpSpPr>
          <p:cNvPr id="42" name="Group 41"/>
          <p:cNvGrpSpPr/>
          <p:nvPr userDrawn="1"/>
        </p:nvGrpSpPr>
        <p:grpSpPr>
          <a:xfrm>
            <a:off x="6127108" y="1439130"/>
            <a:ext cx="2823846" cy="1569660"/>
            <a:chOff x="439117" y="3204671"/>
            <a:chExt cx="2823846" cy="1569660"/>
          </a:xfrm>
        </p:grpSpPr>
        <p:sp>
          <p:nvSpPr>
            <p:cNvPr id="43" name="TextBox 42"/>
            <p:cNvSpPr txBox="1"/>
            <p:nvPr/>
          </p:nvSpPr>
          <p:spPr>
            <a:xfrm>
              <a:off x="681106" y="3596081"/>
              <a:ext cx="2581857" cy="1031051"/>
            </a:xfrm>
            <a:prstGeom prst="rect">
              <a:avLst/>
            </a:prstGeom>
            <a:solidFill>
              <a:schemeClr val="tx2"/>
            </a:solidFill>
          </p:spPr>
          <p:txBody>
            <a:bodyPr wrap="square" lIns="182880" tIns="228600" rIns="182880" bIns="182880" rtlCol="0">
              <a:spAutoFit/>
            </a:bodyPr>
            <a:lstStyle/>
            <a:p>
              <a:pPr>
                <a:spcAft>
                  <a:spcPts val="200"/>
                </a:spcAft>
              </a:pPr>
              <a:r>
                <a:rPr lang="en-US" sz="1400" dirty="0" smtClean="0"/>
                <a:t>         </a:t>
              </a:r>
              <a:r>
                <a:rPr lang="en-US" sz="1200" b="0" dirty="0" smtClean="0">
                  <a:solidFill>
                    <a:schemeClr val="bg1"/>
                  </a:solidFill>
                </a:rPr>
                <a:t>Place quote here with no quotations at the end.</a:t>
              </a:r>
              <a:r>
                <a:rPr lang="en-US" sz="1400" b="0" dirty="0" smtClean="0">
                  <a:solidFill>
                    <a:schemeClr val="bg1"/>
                  </a:solidFill>
                </a:rPr>
                <a:t/>
              </a:r>
              <a:br>
                <a:rPr lang="en-US" sz="1400" b="0" dirty="0" smtClean="0">
                  <a:solidFill>
                    <a:schemeClr val="bg1"/>
                  </a:solidFill>
                </a:rPr>
              </a:br>
              <a:r>
                <a:rPr lang="en-US" sz="1400" b="0" dirty="0" smtClean="0">
                  <a:solidFill>
                    <a:schemeClr val="bg1"/>
                  </a:solidFill>
                </a:rPr>
                <a:t>SPEAKER IN CAPS</a:t>
              </a:r>
            </a:p>
          </p:txBody>
        </p:sp>
        <p:sp>
          <p:nvSpPr>
            <p:cNvPr id="44" name="TextBox 43"/>
            <p:cNvSpPr txBox="1"/>
            <p:nvPr/>
          </p:nvSpPr>
          <p:spPr>
            <a:xfrm>
              <a:off x="439117" y="3204671"/>
              <a:ext cx="914400" cy="1569660"/>
            </a:xfrm>
            <a:prstGeom prst="rect">
              <a:avLst/>
            </a:prstGeom>
            <a:noFill/>
          </p:spPr>
          <p:txBody>
            <a:bodyPr wrap="square" rtlCol="0">
              <a:spAutoFit/>
            </a:bodyPr>
            <a:lstStyle/>
            <a:p>
              <a:r>
                <a:rPr lang="en-US" sz="9600" kern="1400" dirty="0" smtClean="0">
                  <a:solidFill>
                    <a:schemeClr val="accent3"/>
                  </a:solidFill>
                  <a:latin typeface="Arial Black" pitchFamily="34" charset="0"/>
                  <a:cs typeface="Adobe Arabic" pitchFamily="18" charset="-78"/>
                </a:rPr>
                <a:t>“</a:t>
              </a:r>
              <a:endParaRPr lang="en-US" sz="9600" kern="1400" dirty="0">
                <a:solidFill>
                  <a:schemeClr val="accent3"/>
                </a:solidFill>
                <a:latin typeface="Arial Black" pitchFamily="34" charset="0"/>
                <a:cs typeface="Adobe Arabic" pitchFamily="18" charset="-78"/>
              </a:endParaRPr>
            </a:p>
          </p:txBody>
        </p:sp>
      </p:grpSp>
      <p:sp>
        <p:nvSpPr>
          <p:cNvPr id="22" name="Text Placeholder 10"/>
          <p:cNvSpPr>
            <a:spLocks noGrp="1"/>
          </p:cNvSpPr>
          <p:nvPr>
            <p:ph type="body" sz="quarter" idx="18" hasCustomPrompt="1"/>
          </p:nvPr>
        </p:nvSpPr>
        <p:spPr>
          <a:xfrm>
            <a:off x="457200" y="777240"/>
            <a:ext cx="8147304" cy="687387"/>
          </a:xfrm>
          <a:prstGeom prst="rect">
            <a:avLst/>
          </a:prstGeom>
        </p:spPr>
        <p:txBody>
          <a:bodyPr>
            <a:noAutofit/>
          </a:bodyPr>
          <a:lstStyle>
            <a:lvl1pPr marL="0" indent="0">
              <a:buNone/>
              <a:defRPr sz="3200" b="1" baseline="0">
                <a:solidFill>
                  <a:schemeClr val="tx2"/>
                </a:solidFill>
              </a:defRPr>
            </a:lvl1pPr>
          </a:lstStyle>
          <a:p>
            <a:pPr lvl="0"/>
            <a:r>
              <a:rPr lang="en-US" dirty="0" smtClean="0"/>
              <a:t>Title 32pt bold red</a:t>
            </a:r>
          </a:p>
        </p:txBody>
      </p:sp>
    </p:spTree>
    <p:extLst>
      <p:ext uri="{BB962C8B-B14F-4D97-AF65-F5344CB8AC3E}">
        <p14:creationId xmlns:p14="http://schemas.microsoft.com/office/powerpoint/2010/main" val="251265536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ig Quote Box">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87959B8-3C14-494A-BA72-BB41BB37CE04}" type="slidenum">
              <a:rPr lang="en-US" smtClean="0"/>
              <a:pPr/>
              <a:t>‹#›</a:t>
            </a:fld>
            <a:endParaRPr lang="en-US" dirty="0"/>
          </a:p>
        </p:txBody>
      </p:sp>
      <p:sp>
        <p:nvSpPr>
          <p:cNvPr id="5" name="Text Placeholder 8"/>
          <p:cNvSpPr>
            <a:spLocks noGrp="1"/>
          </p:cNvSpPr>
          <p:nvPr>
            <p:ph type="body" sz="quarter" idx="17" hasCustomPrompt="1"/>
          </p:nvPr>
        </p:nvSpPr>
        <p:spPr>
          <a:xfrm>
            <a:off x="457200" y="-1"/>
            <a:ext cx="7848600" cy="530352"/>
          </a:xfrm>
          <a:prstGeom prst="rect">
            <a:avLst/>
          </a:prstGeom>
        </p:spPr>
        <p:txBody>
          <a:bodyPr anchor="ctr">
            <a:normAutofit/>
          </a:bodyPr>
          <a:lstStyle>
            <a:lvl1pPr>
              <a:buNone/>
              <a:defRPr sz="1400" cap="all" baseline="0">
                <a:solidFill>
                  <a:schemeClr val="bg1"/>
                </a:solidFill>
              </a:defRPr>
            </a:lvl1pPr>
          </a:lstStyle>
          <a:p>
            <a:pPr lvl="0"/>
            <a:r>
              <a:rPr lang="en-US" dirty="0" smtClean="0"/>
              <a:t>PAGE HEADER 14PT WHITE ALL CAPS</a:t>
            </a:r>
          </a:p>
        </p:txBody>
      </p:sp>
      <p:grpSp>
        <p:nvGrpSpPr>
          <p:cNvPr id="45" name="Group 44"/>
          <p:cNvGrpSpPr/>
          <p:nvPr userDrawn="1"/>
        </p:nvGrpSpPr>
        <p:grpSpPr>
          <a:xfrm>
            <a:off x="522179" y="1391532"/>
            <a:ext cx="8160617" cy="5255246"/>
            <a:chOff x="320054" y="1439129"/>
            <a:chExt cx="8160617" cy="5255246"/>
          </a:xfrm>
        </p:grpSpPr>
        <p:grpSp>
          <p:nvGrpSpPr>
            <p:cNvPr id="46" name="Group 45"/>
            <p:cNvGrpSpPr/>
            <p:nvPr/>
          </p:nvGrpSpPr>
          <p:grpSpPr>
            <a:xfrm>
              <a:off x="320054" y="1439129"/>
              <a:ext cx="7813293" cy="4374530"/>
              <a:chOff x="438148" y="1318729"/>
              <a:chExt cx="7813293" cy="4040963"/>
            </a:xfrm>
          </p:grpSpPr>
          <p:sp>
            <p:nvSpPr>
              <p:cNvPr id="48" name="TextBox 47"/>
              <p:cNvSpPr txBox="1"/>
              <p:nvPr/>
            </p:nvSpPr>
            <p:spPr>
              <a:xfrm>
                <a:off x="681105" y="1681762"/>
                <a:ext cx="7570336" cy="3677930"/>
              </a:xfrm>
              <a:prstGeom prst="rect">
                <a:avLst/>
              </a:prstGeom>
              <a:solidFill>
                <a:schemeClr val="accent2"/>
              </a:solidFill>
            </p:spPr>
            <p:txBody>
              <a:bodyPr wrap="square" lIns="182880" tIns="228600" rIns="182880" bIns="182880" numCol="2" rtlCol="0">
                <a:spAutoFit/>
              </a:bodyPr>
              <a:lstStyle/>
              <a:p>
                <a:pPr>
                  <a:spcAft>
                    <a:spcPts val="200"/>
                  </a:spcAft>
                </a:pPr>
                <a:r>
                  <a:rPr lang="en-US" sz="1400" dirty="0" smtClean="0"/>
                  <a:t>         </a:t>
                </a:r>
                <a:r>
                  <a:rPr lang="en-US" sz="1200" dirty="0" smtClean="0"/>
                  <a:t>Place quote here with no quotations at the end.</a:t>
                </a:r>
                <a:r>
                  <a:rPr lang="en-US" sz="1400" dirty="0" smtClean="0"/>
                  <a:t/>
                </a:r>
                <a:br>
                  <a:rPr lang="en-US" sz="1400" dirty="0" smtClean="0"/>
                </a:br>
                <a:r>
                  <a:rPr lang="en-US" sz="1400" dirty="0" smtClean="0"/>
                  <a:t>SPEAKER IN CAPS</a:t>
                </a:r>
              </a:p>
              <a:p>
                <a:pPr>
                  <a:spcBef>
                    <a:spcPts val="1200"/>
                  </a:spcBef>
                  <a:spcAft>
                    <a:spcPts val="200"/>
                  </a:spcAft>
                </a:pPr>
                <a:r>
                  <a:rPr lang="en-US" sz="1200" dirty="0" smtClean="0"/>
                  <a:t>Place </a:t>
                </a:r>
                <a:r>
                  <a:rPr lang="en-US" sz="1200" dirty="0"/>
                  <a:t>quote here with no quotations at the end</a:t>
                </a:r>
                <a:r>
                  <a:rPr lang="en-US" sz="1400" dirty="0"/>
                  <a:t>.</a:t>
                </a:r>
                <a:r>
                  <a:rPr lang="en-US" sz="1600" dirty="0"/>
                  <a:t/>
                </a:r>
                <a:br>
                  <a:rPr lang="en-US" sz="1600" dirty="0"/>
                </a:br>
                <a:r>
                  <a:rPr lang="en-US" sz="1600" dirty="0"/>
                  <a:t>SPEAKER IN </a:t>
                </a:r>
                <a:r>
                  <a:rPr lang="en-US" sz="1600" dirty="0" smtClean="0"/>
                  <a:t>CAPS</a:t>
                </a:r>
                <a:endParaRPr lang="en-US" sz="1600" dirty="0"/>
              </a:p>
              <a:p>
                <a:pPr>
                  <a:spcBef>
                    <a:spcPts val="1200"/>
                  </a:spcBef>
                  <a:spcAft>
                    <a:spcPts val="200"/>
                  </a:spcAft>
                </a:pPr>
                <a:r>
                  <a:rPr lang="en-US" sz="1200" dirty="0" smtClean="0"/>
                  <a:t>Place </a:t>
                </a:r>
                <a:r>
                  <a:rPr lang="en-US" sz="1200" dirty="0"/>
                  <a:t>quote here with no quotations at the end.</a:t>
                </a:r>
                <a:r>
                  <a:rPr lang="en-US" sz="1600" dirty="0"/>
                  <a:t/>
                </a:r>
                <a:br>
                  <a:rPr lang="en-US" sz="1600" dirty="0"/>
                </a:br>
                <a:r>
                  <a:rPr lang="en-US" sz="1600" dirty="0"/>
                  <a:t>SPEAKER IN CAPS</a:t>
                </a:r>
              </a:p>
              <a:p>
                <a:pPr>
                  <a:spcBef>
                    <a:spcPts val="1200"/>
                  </a:spcBef>
                  <a:spcAft>
                    <a:spcPts val="200"/>
                  </a:spcAft>
                </a:pPr>
                <a:r>
                  <a:rPr lang="en-US" sz="1200" dirty="0" smtClean="0"/>
                  <a:t>Place </a:t>
                </a:r>
                <a:r>
                  <a:rPr lang="en-US" sz="1200" dirty="0"/>
                  <a:t>quote here with no quotations at the end.</a:t>
                </a:r>
                <a:r>
                  <a:rPr lang="en-US" sz="1600" dirty="0"/>
                  <a:t/>
                </a:r>
                <a:br>
                  <a:rPr lang="en-US" sz="1600" dirty="0"/>
                </a:br>
                <a:r>
                  <a:rPr lang="en-US" sz="1600" dirty="0"/>
                  <a:t>SPEAKER IN CAPS</a:t>
                </a:r>
              </a:p>
              <a:p>
                <a:pPr>
                  <a:spcBef>
                    <a:spcPts val="1200"/>
                  </a:spcBef>
                  <a:spcAft>
                    <a:spcPts val="200"/>
                  </a:spcAft>
                </a:pPr>
                <a:r>
                  <a:rPr lang="en-US" sz="1200" dirty="0" smtClean="0"/>
                  <a:t>Place </a:t>
                </a:r>
                <a:r>
                  <a:rPr lang="en-US" sz="1200" dirty="0"/>
                  <a:t>quote here with no quotations at the end.</a:t>
                </a:r>
                <a:r>
                  <a:rPr lang="en-US" sz="1600" dirty="0"/>
                  <a:t/>
                </a:r>
                <a:br>
                  <a:rPr lang="en-US" sz="1600" dirty="0"/>
                </a:br>
                <a:r>
                  <a:rPr lang="en-US" sz="1600" dirty="0"/>
                  <a:t>SPEAKER IN CAPS</a:t>
                </a:r>
              </a:p>
              <a:p>
                <a:pPr>
                  <a:spcBef>
                    <a:spcPts val="1200"/>
                  </a:spcBef>
                </a:pPr>
                <a:r>
                  <a:rPr lang="en-US" sz="1200" dirty="0"/>
                  <a:t>Place quote here with no quotations at the </a:t>
                </a:r>
                <a:r>
                  <a:rPr lang="en-US" sz="1200" dirty="0" smtClean="0"/>
                  <a:t>end</a:t>
                </a:r>
                <a:r>
                  <a:rPr lang="en-US" sz="1200" dirty="0"/>
                  <a:t>.</a:t>
                </a:r>
                <a:r>
                  <a:rPr lang="en-US" sz="1600" dirty="0"/>
                  <a:t/>
                </a:r>
                <a:br>
                  <a:rPr lang="en-US" sz="1600" dirty="0"/>
                </a:br>
                <a:r>
                  <a:rPr lang="en-US" sz="1600" dirty="0"/>
                  <a:t>SPEAKER IN </a:t>
                </a:r>
                <a:r>
                  <a:rPr lang="en-US" sz="1600" dirty="0" smtClean="0"/>
                  <a:t>CAPS</a:t>
                </a:r>
              </a:p>
              <a:p>
                <a:pPr marL="115888">
                  <a:spcBef>
                    <a:spcPts val="200"/>
                  </a:spcBef>
                  <a:spcAft>
                    <a:spcPts val="1200"/>
                  </a:spcAft>
                </a:pPr>
                <a:r>
                  <a:rPr lang="en-US" sz="1200" dirty="0" smtClean="0"/>
                  <a:t>Place </a:t>
                </a:r>
                <a:r>
                  <a:rPr lang="en-US" sz="1200" dirty="0"/>
                  <a:t>quote here with no quotations at the end</a:t>
                </a:r>
                <a:r>
                  <a:rPr lang="en-US" sz="1400" dirty="0"/>
                  <a:t>.</a:t>
                </a:r>
                <a:r>
                  <a:rPr lang="en-US" sz="1600" dirty="0"/>
                  <a:t/>
                </a:r>
                <a:br>
                  <a:rPr lang="en-US" sz="1600" dirty="0"/>
                </a:br>
                <a:r>
                  <a:rPr lang="en-US" sz="1600" dirty="0"/>
                  <a:t>SPEAKER IN CAPS</a:t>
                </a:r>
              </a:p>
              <a:p>
                <a:pPr marL="115888">
                  <a:spcBef>
                    <a:spcPts val="200"/>
                  </a:spcBef>
                  <a:spcAft>
                    <a:spcPts val="1200"/>
                  </a:spcAft>
                </a:pPr>
                <a:r>
                  <a:rPr lang="en-US" sz="1200" dirty="0"/>
                  <a:t>Place quote here with no quotations at the end.</a:t>
                </a:r>
                <a:r>
                  <a:rPr lang="en-US" sz="1600" dirty="0"/>
                  <a:t/>
                </a:r>
                <a:br>
                  <a:rPr lang="en-US" sz="1600" dirty="0"/>
                </a:br>
                <a:r>
                  <a:rPr lang="en-US" sz="1600" dirty="0"/>
                  <a:t>SPEAKER IN CAPS</a:t>
                </a:r>
              </a:p>
              <a:p>
                <a:pPr marL="115888">
                  <a:spcBef>
                    <a:spcPts val="200"/>
                  </a:spcBef>
                  <a:spcAft>
                    <a:spcPts val="1200"/>
                  </a:spcAft>
                </a:pPr>
                <a:r>
                  <a:rPr lang="en-US" sz="1200" dirty="0"/>
                  <a:t>Place quote here with no quotations at the end.</a:t>
                </a:r>
                <a:br>
                  <a:rPr lang="en-US" sz="1200" dirty="0"/>
                </a:br>
                <a:r>
                  <a:rPr lang="en-US" sz="1600" dirty="0"/>
                  <a:t>SPEAKER IN </a:t>
                </a:r>
                <a:r>
                  <a:rPr lang="en-US" sz="1600" dirty="0" smtClean="0"/>
                  <a:t>CAPS</a:t>
                </a:r>
              </a:p>
              <a:p>
                <a:pPr>
                  <a:spcBef>
                    <a:spcPts val="200"/>
                  </a:spcBef>
                  <a:spcAft>
                    <a:spcPts val="1200"/>
                  </a:spcAft>
                </a:pPr>
                <a:endParaRPr lang="en-US" sz="1600" dirty="0" smtClean="0"/>
              </a:p>
              <a:p>
                <a:pPr>
                  <a:spcBef>
                    <a:spcPts val="200"/>
                  </a:spcBef>
                  <a:spcAft>
                    <a:spcPts val="1200"/>
                  </a:spcAft>
                </a:pPr>
                <a:endParaRPr lang="en-US" sz="1600" dirty="0" smtClean="0"/>
              </a:p>
              <a:p>
                <a:pPr>
                  <a:spcAft>
                    <a:spcPts val="200"/>
                  </a:spcAft>
                </a:pPr>
                <a:endParaRPr lang="en-US" sz="1400" dirty="0" smtClean="0"/>
              </a:p>
            </p:txBody>
          </p:sp>
          <p:sp>
            <p:nvSpPr>
              <p:cNvPr id="49" name="TextBox 48"/>
              <p:cNvSpPr txBox="1"/>
              <p:nvPr/>
            </p:nvSpPr>
            <p:spPr>
              <a:xfrm>
                <a:off x="438148" y="1318729"/>
                <a:ext cx="914400" cy="1569660"/>
              </a:xfrm>
              <a:prstGeom prst="rect">
                <a:avLst/>
              </a:prstGeom>
              <a:noFill/>
            </p:spPr>
            <p:txBody>
              <a:bodyPr wrap="square" rtlCol="0">
                <a:spAutoFit/>
              </a:bodyPr>
              <a:lstStyle/>
              <a:p>
                <a:r>
                  <a:rPr lang="en-US" sz="9600" kern="1400" dirty="0" smtClean="0">
                    <a:solidFill>
                      <a:schemeClr val="bg2"/>
                    </a:solidFill>
                    <a:latin typeface="Arial Black" pitchFamily="34" charset="0"/>
                    <a:cs typeface="Adobe Arabic" pitchFamily="18" charset="-78"/>
                  </a:rPr>
                  <a:t>“</a:t>
                </a:r>
                <a:endParaRPr lang="en-US" sz="9600" kern="1400" dirty="0">
                  <a:solidFill>
                    <a:schemeClr val="bg2"/>
                  </a:solidFill>
                  <a:latin typeface="Arial Black" pitchFamily="34" charset="0"/>
                  <a:cs typeface="Adobe Arabic" pitchFamily="18" charset="-78"/>
                </a:endParaRPr>
              </a:p>
            </p:txBody>
          </p:sp>
        </p:grpSp>
        <p:sp>
          <p:nvSpPr>
            <p:cNvPr id="47" name="TextBox 46"/>
            <p:cNvSpPr txBox="1"/>
            <p:nvPr/>
          </p:nvSpPr>
          <p:spPr>
            <a:xfrm>
              <a:off x="7566271" y="5124715"/>
              <a:ext cx="914400" cy="1569660"/>
            </a:xfrm>
            <a:prstGeom prst="rect">
              <a:avLst/>
            </a:prstGeom>
            <a:noFill/>
          </p:spPr>
          <p:txBody>
            <a:bodyPr wrap="square" rtlCol="0">
              <a:spAutoFit/>
            </a:bodyPr>
            <a:lstStyle/>
            <a:p>
              <a:r>
                <a:rPr lang="en-US" sz="9600" kern="1400" dirty="0" smtClean="0">
                  <a:solidFill>
                    <a:schemeClr val="bg2"/>
                  </a:solidFill>
                  <a:latin typeface="Arial Black" pitchFamily="34" charset="0"/>
                  <a:cs typeface="Adobe Arabic" pitchFamily="18" charset="-78"/>
                </a:rPr>
                <a:t>”</a:t>
              </a:r>
              <a:endParaRPr lang="en-US" sz="9600" kern="1400" dirty="0">
                <a:solidFill>
                  <a:schemeClr val="bg2"/>
                </a:solidFill>
                <a:latin typeface="Arial Black" pitchFamily="34" charset="0"/>
                <a:cs typeface="Adobe Arabic" pitchFamily="18" charset="-78"/>
              </a:endParaRPr>
            </a:p>
          </p:txBody>
        </p:sp>
      </p:grpSp>
      <p:sp>
        <p:nvSpPr>
          <p:cNvPr id="9" name="Text Placeholder 10"/>
          <p:cNvSpPr>
            <a:spLocks noGrp="1"/>
          </p:cNvSpPr>
          <p:nvPr>
            <p:ph type="body" sz="quarter" idx="18" hasCustomPrompt="1"/>
          </p:nvPr>
        </p:nvSpPr>
        <p:spPr>
          <a:xfrm>
            <a:off x="457200" y="777240"/>
            <a:ext cx="8147304" cy="687387"/>
          </a:xfrm>
          <a:prstGeom prst="rect">
            <a:avLst/>
          </a:prstGeom>
        </p:spPr>
        <p:txBody>
          <a:bodyPr>
            <a:noAutofit/>
          </a:bodyPr>
          <a:lstStyle>
            <a:lvl1pPr marL="0" indent="0">
              <a:buNone/>
              <a:defRPr sz="3200" b="1" baseline="0">
                <a:solidFill>
                  <a:schemeClr val="tx2"/>
                </a:solidFill>
              </a:defRPr>
            </a:lvl1pPr>
          </a:lstStyle>
          <a:p>
            <a:pPr lvl="0"/>
            <a:r>
              <a:rPr lang="en-US" dirty="0" smtClean="0"/>
              <a:t>Title 32pt bold red</a:t>
            </a:r>
          </a:p>
        </p:txBody>
      </p:sp>
    </p:spTree>
    <p:extLst>
      <p:ext uri="{BB962C8B-B14F-4D97-AF65-F5344CB8AC3E}">
        <p14:creationId xmlns:p14="http://schemas.microsoft.com/office/powerpoint/2010/main" val="302920035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er+2 chart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87959B8-3C14-494A-BA72-BB41BB37CE04}" type="slidenum">
              <a:rPr lang="en-US" smtClean="0"/>
              <a:pPr/>
              <a:t>‹#›</a:t>
            </a:fld>
            <a:endParaRPr lang="en-US" dirty="0"/>
          </a:p>
        </p:txBody>
      </p:sp>
      <p:sp>
        <p:nvSpPr>
          <p:cNvPr id="4" name="Text Placeholder 10"/>
          <p:cNvSpPr>
            <a:spLocks noGrp="1"/>
          </p:cNvSpPr>
          <p:nvPr>
            <p:ph type="body" sz="quarter" idx="18" hasCustomPrompt="1"/>
          </p:nvPr>
        </p:nvSpPr>
        <p:spPr>
          <a:xfrm>
            <a:off x="457200" y="777240"/>
            <a:ext cx="8147304" cy="687387"/>
          </a:xfrm>
          <a:prstGeom prst="rect">
            <a:avLst/>
          </a:prstGeom>
        </p:spPr>
        <p:txBody>
          <a:bodyPr>
            <a:noAutofit/>
          </a:bodyPr>
          <a:lstStyle>
            <a:lvl1pPr marL="0" indent="0">
              <a:buNone/>
              <a:defRPr sz="3200" b="1" baseline="0">
                <a:solidFill>
                  <a:schemeClr val="tx2"/>
                </a:solidFill>
              </a:defRPr>
            </a:lvl1pPr>
          </a:lstStyle>
          <a:p>
            <a:pPr lvl="0"/>
            <a:r>
              <a:rPr lang="en-US" dirty="0" smtClean="0"/>
              <a:t>Title 32pt bold red</a:t>
            </a:r>
          </a:p>
        </p:txBody>
      </p:sp>
      <p:sp>
        <p:nvSpPr>
          <p:cNvPr id="5" name="Text Placeholder 8"/>
          <p:cNvSpPr>
            <a:spLocks noGrp="1"/>
          </p:cNvSpPr>
          <p:nvPr>
            <p:ph type="body" sz="quarter" idx="17" hasCustomPrompt="1"/>
          </p:nvPr>
        </p:nvSpPr>
        <p:spPr>
          <a:xfrm>
            <a:off x="457200" y="-1"/>
            <a:ext cx="7848600" cy="530352"/>
          </a:xfrm>
          <a:prstGeom prst="rect">
            <a:avLst/>
          </a:prstGeom>
        </p:spPr>
        <p:txBody>
          <a:bodyPr anchor="ctr">
            <a:normAutofit/>
          </a:bodyPr>
          <a:lstStyle>
            <a:lvl1pPr>
              <a:buNone/>
              <a:defRPr sz="1400" cap="all" baseline="0">
                <a:solidFill>
                  <a:schemeClr val="bg1"/>
                </a:solidFill>
              </a:defRPr>
            </a:lvl1pPr>
          </a:lstStyle>
          <a:p>
            <a:pPr lvl="0"/>
            <a:r>
              <a:rPr lang="en-US" dirty="0" smtClean="0"/>
              <a:t>PAGE HEADER 14PT WHITE ALL CAPS</a:t>
            </a:r>
          </a:p>
        </p:txBody>
      </p:sp>
      <p:sp>
        <p:nvSpPr>
          <p:cNvPr id="7" name="Text Placeholder 6"/>
          <p:cNvSpPr>
            <a:spLocks noGrp="1"/>
          </p:cNvSpPr>
          <p:nvPr>
            <p:ph type="body" sz="quarter" idx="19" hasCustomPrompt="1"/>
          </p:nvPr>
        </p:nvSpPr>
        <p:spPr>
          <a:xfrm>
            <a:off x="457200" y="1469809"/>
            <a:ext cx="8147304" cy="751553"/>
          </a:xfrm>
          <a:prstGeom prst="rect">
            <a:avLst/>
          </a:prstGeom>
        </p:spPr>
        <p:txBody>
          <a:bodyPr/>
          <a:lstStyle>
            <a:lvl1pPr marL="166688" indent="-166688">
              <a:buClr>
                <a:schemeClr val="bg2"/>
              </a:buClr>
              <a:buFont typeface="Arial" pitchFamily="34" charset="0"/>
              <a:buChar char="•"/>
              <a:defRPr sz="1800" baseline="0">
                <a:solidFill>
                  <a:schemeClr val="tx1"/>
                </a:solidFill>
              </a:defRPr>
            </a:lvl1pPr>
          </a:lstStyle>
          <a:p>
            <a:pPr lvl="0"/>
            <a:r>
              <a:rPr lang="en-US" dirty="0" smtClean="0"/>
              <a:t>Sample intro section for charts or graphs</a:t>
            </a:r>
          </a:p>
          <a:p>
            <a:pPr lvl="0"/>
            <a:r>
              <a:rPr lang="en-US" dirty="0" smtClean="0"/>
              <a:t>Bullet</a:t>
            </a:r>
          </a:p>
        </p:txBody>
      </p:sp>
      <p:sp>
        <p:nvSpPr>
          <p:cNvPr id="13" name="Chart Placeholder 12"/>
          <p:cNvSpPr>
            <a:spLocks noGrp="1"/>
          </p:cNvSpPr>
          <p:nvPr>
            <p:ph type="chart" sz="quarter" idx="21"/>
          </p:nvPr>
        </p:nvSpPr>
        <p:spPr>
          <a:xfrm>
            <a:off x="466725" y="2512131"/>
            <a:ext cx="3619500" cy="3780062"/>
          </a:xfrm>
          <a:prstGeom prst="rect">
            <a:avLst/>
          </a:prstGeom>
        </p:spPr>
        <p:txBody>
          <a:bodyPr/>
          <a:lstStyle/>
          <a:p>
            <a:r>
              <a:rPr lang="en-US" dirty="0" smtClean="0"/>
              <a:t>Click icon to add chart</a:t>
            </a:r>
            <a:endParaRPr lang="en-US" dirty="0"/>
          </a:p>
        </p:txBody>
      </p:sp>
      <p:sp>
        <p:nvSpPr>
          <p:cNvPr id="15" name="Chart Placeholder 14"/>
          <p:cNvSpPr>
            <a:spLocks noGrp="1"/>
          </p:cNvSpPr>
          <p:nvPr>
            <p:ph type="chart" sz="quarter" idx="22"/>
          </p:nvPr>
        </p:nvSpPr>
        <p:spPr>
          <a:xfrm>
            <a:off x="5010150" y="2502606"/>
            <a:ext cx="3790950" cy="3775646"/>
          </a:xfrm>
          <a:prstGeom prst="rect">
            <a:avLst/>
          </a:prstGeom>
        </p:spPr>
        <p:txBody>
          <a:bodyPr/>
          <a:lstStyle/>
          <a:p>
            <a:r>
              <a:rPr lang="en-US" dirty="0" smtClean="0"/>
              <a:t>Click icon to add chart</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OC">
    <p:spTree>
      <p:nvGrpSpPr>
        <p:cNvPr id="1" name=""/>
        <p:cNvGrpSpPr/>
        <p:nvPr/>
      </p:nvGrpSpPr>
      <p:grpSpPr>
        <a:xfrm>
          <a:off x="0" y="0"/>
          <a:ext cx="0" cy="0"/>
          <a:chOff x="0" y="0"/>
          <a:chExt cx="0" cy="0"/>
        </a:xfrm>
      </p:grpSpPr>
      <p:sp>
        <p:nvSpPr>
          <p:cNvPr id="11" name="Text Placeholder 10"/>
          <p:cNvSpPr>
            <a:spLocks noGrp="1"/>
          </p:cNvSpPr>
          <p:nvPr>
            <p:ph type="body" sz="quarter" idx="18" hasCustomPrompt="1"/>
          </p:nvPr>
        </p:nvSpPr>
        <p:spPr>
          <a:xfrm>
            <a:off x="457200" y="777240"/>
            <a:ext cx="8147304" cy="687387"/>
          </a:xfrm>
          <a:prstGeom prst="rect">
            <a:avLst/>
          </a:prstGeom>
        </p:spPr>
        <p:txBody>
          <a:bodyPr>
            <a:noAutofit/>
          </a:bodyPr>
          <a:lstStyle>
            <a:lvl1pPr marL="0" indent="0">
              <a:buNone/>
              <a:defRPr sz="3200" b="1" baseline="0">
                <a:solidFill>
                  <a:schemeClr val="tx2"/>
                </a:solidFill>
              </a:defRPr>
            </a:lvl1pPr>
          </a:lstStyle>
          <a:p>
            <a:pPr lvl="0"/>
            <a:r>
              <a:rPr lang="en-US" dirty="0" smtClean="0"/>
              <a:t>Table of Contents</a:t>
            </a:r>
          </a:p>
        </p:txBody>
      </p:sp>
      <p:pic>
        <p:nvPicPr>
          <p:cNvPr id="6" name="Picture 1" descr="MC_PPT_interio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8"/>
          <p:cNvSpPr>
            <a:spLocks noGrp="1"/>
          </p:cNvSpPr>
          <p:nvPr>
            <p:ph type="body" sz="quarter" idx="17" hasCustomPrompt="1"/>
          </p:nvPr>
        </p:nvSpPr>
        <p:spPr>
          <a:xfrm>
            <a:off x="457200" y="-1"/>
            <a:ext cx="7848600" cy="530352"/>
          </a:xfrm>
          <a:prstGeom prst="rect">
            <a:avLst/>
          </a:prstGeom>
        </p:spPr>
        <p:txBody>
          <a:bodyPr anchor="ctr">
            <a:normAutofit/>
          </a:bodyPr>
          <a:lstStyle>
            <a:lvl1pPr>
              <a:buNone/>
              <a:defRPr sz="1400" cap="all" baseline="0">
                <a:solidFill>
                  <a:schemeClr val="bg1"/>
                </a:solidFill>
              </a:defRPr>
            </a:lvl1pPr>
          </a:lstStyle>
          <a:p>
            <a:pPr lvl="0"/>
            <a:r>
              <a:rPr lang="en-US" dirty="0" smtClean="0"/>
              <a:t>PAGE HEADER 14PT WHITE ALL CAPS</a:t>
            </a:r>
          </a:p>
        </p:txBody>
      </p:sp>
      <p:sp>
        <p:nvSpPr>
          <p:cNvPr id="15" name="Slide Number Placeholder 21"/>
          <p:cNvSpPr>
            <a:spLocks noGrp="1"/>
          </p:cNvSpPr>
          <p:nvPr>
            <p:ph type="sldNum" sz="quarter" idx="16"/>
          </p:nvPr>
        </p:nvSpPr>
        <p:spPr>
          <a:xfrm>
            <a:off x="8604504" y="88392"/>
            <a:ext cx="457200" cy="365125"/>
          </a:xfrm>
          <a:prstGeom prst="rect">
            <a:avLst/>
          </a:prstGeom>
        </p:spPr>
        <p:txBody>
          <a:bodyPr anchor="ctr"/>
          <a:lstStyle>
            <a:lvl1pPr algn="ctr">
              <a:defRPr sz="1400">
                <a:solidFill>
                  <a:schemeClr val="bg1"/>
                </a:solidFill>
              </a:defRPr>
            </a:lvl1pPr>
          </a:lstStyle>
          <a:p>
            <a:fld id="{C87959B8-3C14-494A-BA72-BB41BB37CE04}" type="slidenum">
              <a:rPr lang="en-US" smtClean="0"/>
              <a:pPr/>
              <a:t>‹#›</a:t>
            </a:fld>
            <a:endParaRPr lang="en-US" dirty="0"/>
          </a:p>
        </p:txBody>
      </p:sp>
      <p:graphicFrame>
        <p:nvGraphicFramePr>
          <p:cNvPr id="8" name="Table Placeholder 12"/>
          <p:cNvGraphicFramePr>
            <a:graphicFrameLocks/>
          </p:cNvGraphicFramePr>
          <p:nvPr userDrawn="1"/>
        </p:nvGraphicFramePr>
        <p:xfrm>
          <a:off x="457200" y="1605280"/>
          <a:ext cx="6692933" cy="3708400"/>
        </p:xfrm>
        <a:graphic>
          <a:graphicData uri="http://schemas.openxmlformats.org/drawingml/2006/table">
            <a:tbl>
              <a:tblPr firstRow="1" bandRow="1">
                <a:tableStyleId>{5C22544A-7EE6-4342-B048-85BDC9FD1C3A}</a:tableStyleId>
              </a:tblPr>
              <a:tblGrid>
                <a:gridCol w="6418613"/>
                <a:gridCol w="274320"/>
              </a:tblGrid>
              <a:tr h="370840">
                <a:tc>
                  <a:txBody>
                    <a:bodyPr/>
                    <a:lstStyle/>
                    <a:p>
                      <a:pPr algn="just"/>
                      <a:endParaRPr lang="en-US" b="0" dirty="0">
                        <a:solidFill>
                          <a:schemeClr val="tx1"/>
                        </a:solidFill>
                      </a:endParaRPr>
                    </a:p>
                  </a:txBody>
                  <a:tcPr marT="0" marB="0"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r"/>
                      <a:endParaRPr lang="en-US" b="0" dirty="0">
                        <a:solidFill>
                          <a:schemeClr val="tx1"/>
                        </a:solidFill>
                      </a:endParaRP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370840">
                <a:tc>
                  <a:txBody>
                    <a:bodyPr/>
                    <a:lstStyle/>
                    <a:p>
                      <a:pPr algn="just"/>
                      <a:endParaRPr lang="en-US" b="0" dirty="0">
                        <a:solidFill>
                          <a:schemeClr val="tx1"/>
                        </a:solidFill>
                      </a:endParaRPr>
                    </a:p>
                  </a:txBody>
                  <a:tcPr marT="0" marB="0" anchor="b">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r"/>
                      <a:endParaRPr lang="en-US" b="0" dirty="0">
                        <a:solidFill>
                          <a:schemeClr val="tx1"/>
                        </a:solidFill>
                      </a:endParaRPr>
                    </a:p>
                  </a:txBody>
                  <a:tcPr marL="0" marR="0" marT="0" marB="0" anchor="b">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370840">
                <a:tc>
                  <a:txBody>
                    <a:bodyPr/>
                    <a:lstStyle/>
                    <a:p>
                      <a:pPr algn="just"/>
                      <a:endParaRPr lang="en-US" b="0" dirty="0">
                        <a:solidFill>
                          <a:schemeClr val="tx1"/>
                        </a:solidFill>
                      </a:endParaRPr>
                    </a:p>
                  </a:txBody>
                  <a:tcPr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a:endParaRPr lang="en-US" b="0" dirty="0">
                        <a:solidFill>
                          <a:schemeClr val="tx1"/>
                        </a:solidFil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70840">
                <a:tc>
                  <a:txBody>
                    <a:bodyPr/>
                    <a:lstStyle/>
                    <a:p>
                      <a:pPr algn="just"/>
                      <a:endParaRPr lang="en-US" b="0" dirty="0">
                        <a:solidFill>
                          <a:schemeClr val="tx1"/>
                        </a:solidFill>
                      </a:endParaRPr>
                    </a:p>
                  </a:txBody>
                  <a:tcPr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a:endParaRPr lang="en-US" b="0" dirty="0">
                        <a:solidFill>
                          <a:schemeClr val="tx1"/>
                        </a:solidFil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70840">
                <a:tc>
                  <a:txBody>
                    <a:bodyPr/>
                    <a:lstStyle/>
                    <a:p>
                      <a:pPr algn="just"/>
                      <a:endParaRPr lang="en-US" b="0" dirty="0">
                        <a:solidFill>
                          <a:schemeClr val="tx1"/>
                        </a:solidFill>
                      </a:endParaRPr>
                    </a:p>
                  </a:txBody>
                  <a:tcPr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a:endParaRPr lang="en-US" b="0" dirty="0">
                        <a:solidFill>
                          <a:schemeClr val="tx1"/>
                        </a:solidFil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70840">
                <a:tc>
                  <a:txBody>
                    <a:bodyPr/>
                    <a:lstStyle/>
                    <a:p>
                      <a:pPr algn="just"/>
                      <a:endParaRPr lang="en-US" b="0" dirty="0">
                        <a:solidFill>
                          <a:schemeClr val="tx1"/>
                        </a:solidFill>
                      </a:endParaRPr>
                    </a:p>
                  </a:txBody>
                  <a:tcPr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a:endParaRPr lang="en-US" b="0" dirty="0">
                        <a:solidFill>
                          <a:schemeClr val="tx1"/>
                        </a:solidFil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70840">
                <a:tc>
                  <a:txBody>
                    <a:bodyPr/>
                    <a:lstStyle/>
                    <a:p>
                      <a:pPr algn="just"/>
                      <a:endParaRPr lang="en-US" b="0" dirty="0">
                        <a:solidFill>
                          <a:schemeClr val="tx1"/>
                        </a:solidFill>
                      </a:endParaRPr>
                    </a:p>
                  </a:txBody>
                  <a:tcPr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a:endParaRPr lang="en-US" b="0" dirty="0">
                        <a:solidFill>
                          <a:schemeClr val="tx1"/>
                        </a:solidFil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70840">
                <a:tc>
                  <a:txBody>
                    <a:bodyPr/>
                    <a:lstStyle/>
                    <a:p>
                      <a:pPr algn="just"/>
                      <a:endParaRPr lang="en-US" b="0" dirty="0">
                        <a:solidFill>
                          <a:schemeClr val="tx1"/>
                        </a:solidFill>
                      </a:endParaRPr>
                    </a:p>
                  </a:txBody>
                  <a:tcPr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a:endParaRPr lang="en-US" b="0" dirty="0">
                        <a:solidFill>
                          <a:schemeClr val="tx1"/>
                        </a:solidFil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70840">
                <a:tc>
                  <a:txBody>
                    <a:bodyPr/>
                    <a:lstStyle/>
                    <a:p>
                      <a:pPr algn="just"/>
                      <a:endParaRPr lang="en-US" b="0" dirty="0">
                        <a:solidFill>
                          <a:schemeClr val="tx1"/>
                        </a:solidFill>
                      </a:endParaRPr>
                    </a:p>
                  </a:txBody>
                  <a:tcPr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a:endParaRPr lang="en-US" b="0" dirty="0">
                        <a:solidFill>
                          <a:schemeClr val="tx1"/>
                        </a:solidFil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70840">
                <a:tc>
                  <a:txBody>
                    <a:bodyPr/>
                    <a:lstStyle/>
                    <a:p>
                      <a:pPr algn="just"/>
                      <a:endParaRPr lang="en-US" b="0" dirty="0">
                        <a:solidFill>
                          <a:schemeClr val="tx1"/>
                        </a:solidFill>
                      </a:endParaRPr>
                    </a:p>
                  </a:txBody>
                  <a:tcPr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a:endParaRPr lang="en-US" b="0" dirty="0">
                        <a:solidFill>
                          <a:schemeClr val="tx1"/>
                        </a:solidFil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2-line header+bulleted list">
    <p:spTree>
      <p:nvGrpSpPr>
        <p:cNvPr id="1" name=""/>
        <p:cNvGrpSpPr/>
        <p:nvPr/>
      </p:nvGrpSpPr>
      <p:grpSpPr>
        <a:xfrm>
          <a:off x="0" y="0"/>
          <a:ext cx="0" cy="0"/>
          <a:chOff x="0" y="0"/>
          <a:chExt cx="0" cy="0"/>
        </a:xfrm>
      </p:grpSpPr>
      <p:sp>
        <p:nvSpPr>
          <p:cNvPr id="11" name="Text Placeholder 10"/>
          <p:cNvSpPr>
            <a:spLocks noGrp="1"/>
          </p:cNvSpPr>
          <p:nvPr>
            <p:ph type="body" sz="quarter" idx="18" hasCustomPrompt="1"/>
          </p:nvPr>
        </p:nvSpPr>
        <p:spPr>
          <a:xfrm>
            <a:off x="457200" y="777240"/>
            <a:ext cx="8567738" cy="687387"/>
          </a:xfrm>
          <a:prstGeom prst="rect">
            <a:avLst/>
          </a:prstGeom>
        </p:spPr>
        <p:txBody>
          <a:bodyPr>
            <a:noAutofit/>
          </a:bodyPr>
          <a:lstStyle>
            <a:lvl1pPr marL="0" indent="0">
              <a:buNone/>
              <a:defRPr sz="3200" b="1" baseline="0">
                <a:solidFill>
                  <a:schemeClr val="tx2"/>
                </a:solidFill>
              </a:defRPr>
            </a:lvl1pPr>
          </a:lstStyle>
          <a:p>
            <a:pPr lvl="0"/>
            <a:r>
              <a:rPr lang="en-US" dirty="0" smtClean="0"/>
              <a:t>Title 32pt bold red</a:t>
            </a:r>
          </a:p>
        </p:txBody>
      </p:sp>
      <p:pic>
        <p:nvPicPr>
          <p:cNvPr id="6" name="Picture 1" descr="MC_PPT_interio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8"/>
          <p:cNvSpPr>
            <a:spLocks noGrp="1"/>
          </p:cNvSpPr>
          <p:nvPr>
            <p:ph type="body" sz="quarter" idx="17" hasCustomPrompt="1"/>
          </p:nvPr>
        </p:nvSpPr>
        <p:spPr>
          <a:xfrm>
            <a:off x="457200" y="-1"/>
            <a:ext cx="7848600" cy="530352"/>
          </a:xfrm>
          <a:prstGeom prst="rect">
            <a:avLst/>
          </a:prstGeom>
        </p:spPr>
        <p:txBody>
          <a:bodyPr anchor="ctr">
            <a:normAutofit/>
          </a:bodyPr>
          <a:lstStyle>
            <a:lvl1pPr>
              <a:buNone/>
              <a:defRPr sz="1400" baseline="0">
                <a:solidFill>
                  <a:schemeClr val="bg1"/>
                </a:solidFill>
              </a:defRPr>
            </a:lvl1pPr>
          </a:lstStyle>
          <a:p>
            <a:pPr lvl="0"/>
            <a:r>
              <a:rPr lang="en-US" dirty="0" smtClean="0"/>
              <a:t>PAGE HEADER 14PT WHITE ALL CAPS</a:t>
            </a:r>
          </a:p>
        </p:txBody>
      </p:sp>
      <p:sp>
        <p:nvSpPr>
          <p:cNvPr id="15" name="Slide Number Placeholder 21"/>
          <p:cNvSpPr>
            <a:spLocks noGrp="1"/>
          </p:cNvSpPr>
          <p:nvPr>
            <p:ph type="sldNum" sz="quarter" idx="16"/>
          </p:nvPr>
        </p:nvSpPr>
        <p:spPr>
          <a:xfrm>
            <a:off x="8604504" y="88392"/>
            <a:ext cx="457200" cy="365125"/>
          </a:xfrm>
          <a:prstGeom prst="rect">
            <a:avLst/>
          </a:prstGeom>
        </p:spPr>
        <p:txBody>
          <a:bodyPr anchor="ctr"/>
          <a:lstStyle>
            <a:lvl1pPr algn="ctr">
              <a:defRPr sz="1400">
                <a:solidFill>
                  <a:schemeClr val="bg1"/>
                </a:solidFill>
              </a:defRPr>
            </a:lvl1pPr>
          </a:lstStyle>
          <a:p>
            <a:fld id="{C87959B8-3C14-494A-BA72-BB41BB37CE04}" type="slidenum">
              <a:rPr lang="en-US" smtClean="0"/>
              <a:pPr/>
              <a:t>‹#›</a:t>
            </a:fld>
            <a:endParaRPr lang="en-US" dirty="0"/>
          </a:p>
        </p:txBody>
      </p:sp>
      <p:sp>
        <p:nvSpPr>
          <p:cNvPr id="17" name="Text Placeholder 12"/>
          <p:cNvSpPr>
            <a:spLocks noGrp="1"/>
          </p:cNvSpPr>
          <p:nvPr>
            <p:ph type="body" sz="quarter" idx="20" hasCustomPrompt="1"/>
          </p:nvPr>
        </p:nvSpPr>
        <p:spPr>
          <a:xfrm>
            <a:off x="457200" y="1467047"/>
            <a:ext cx="4140200" cy="3438525"/>
          </a:xfrm>
          <a:prstGeom prst="rect">
            <a:avLst/>
          </a:prstGeom>
        </p:spPr>
        <p:txBody>
          <a:bodyPr>
            <a:normAutofit/>
          </a:bodyPr>
          <a:lstStyle>
            <a:lvl1pPr marL="173038" indent="-173038">
              <a:buClr>
                <a:schemeClr val="bg2"/>
              </a:buClr>
              <a:buFont typeface="Arial" pitchFamily="34" charset="0"/>
              <a:buChar char="•"/>
              <a:defRPr sz="1800" b="1" baseline="0">
                <a:solidFill>
                  <a:schemeClr val="bg2"/>
                </a:solidFill>
              </a:defRPr>
            </a:lvl1pPr>
            <a:lvl2pPr marL="344488" indent="-171450">
              <a:buClr>
                <a:schemeClr val="bg2"/>
              </a:buClr>
              <a:buSzPct val="70000"/>
              <a:buFont typeface="Courier New" pitchFamily="49" charset="0"/>
              <a:buChar char="o"/>
              <a:defRPr sz="1800" baseline="0">
                <a:solidFill>
                  <a:schemeClr val="tx1"/>
                </a:solidFill>
              </a:defRPr>
            </a:lvl2pPr>
          </a:lstStyle>
          <a:p>
            <a:pPr lvl="0"/>
            <a:r>
              <a:rPr lang="en-US" dirty="0" smtClean="0"/>
              <a:t>18PT BOLD BULLETED SUBHEAD, ALL CAPS, PURPLE OR RED</a:t>
            </a:r>
          </a:p>
          <a:p>
            <a:pPr lvl="1"/>
            <a:r>
              <a:rPr lang="en-US" dirty="0" smtClean="0"/>
              <a:t>18pt second-level bullets, black</a:t>
            </a:r>
          </a:p>
          <a:p>
            <a:pPr lvl="1"/>
            <a:r>
              <a:rPr lang="en-US" dirty="0" smtClean="0"/>
              <a:t>Open bullet, purple</a:t>
            </a:r>
          </a:p>
          <a:p>
            <a:pPr lvl="1"/>
            <a:r>
              <a:rPr lang="en-US" dirty="0" smtClean="0"/>
              <a:t>Bullet size is 70% of text</a:t>
            </a:r>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458200" cy="1295400"/>
          </a:xfrm>
          <a:prstGeom prst="rect">
            <a:avLst/>
          </a:prstGeo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sz="half" idx="1"/>
          </p:nvPr>
        </p:nvSpPr>
        <p:spPr>
          <a:xfrm>
            <a:off x="1905000" y="2057400"/>
            <a:ext cx="39624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019800" y="2057400"/>
            <a:ext cx="3962400" cy="19812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019800" y="4191000"/>
            <a:ext cx="3962400" cy="19812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sldNum" sz="quarter" idx="10"/>
          </p:nvPr>
        </p:nvSpPr>
        <p:spPr>
          <a:ln/>
        </p:spPr>
        <p:txBody>
          <a:bodyPr/>
          <a:lstStyle>
            <a:lvl1pPr>
              <a:defRPr/>
            </a:lvl1pPr>
          </a:lstStyle>
          <a:p>
            <a:pPr>
              <a:defRPr/>
            </a:pPr>
            <a:fld id="{DAB2AD39-EA26-4EB9-BB12-8FF021D6BC71}" type="slidenum">
              <a:rPr lang="en-US"/>
              <a:pPr>
                <a:defRPr/>
              </a:pPr>
              <a:t>‹#›</a:t>
            </a:fld>
            <a:endParaRPr lang="en-US" dirty="0"/>
          </a:p>
        </p:txBody>
      </p:sp>
    </p:spTree>
    <p:extLst>
      <p:ext uri="{BB962C8B-B14F-4D97-AF65-F5344CB8AC3E}">
        <p14:creationId xmlns:p14="http://schemas.microsoft.com/office/powerpoint/2010/main" val="3848546562"/>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pic>
        <p:nvPicPr>
          <p:cNvPr id="6" name="Picture 6" descr="MClogo_rgb.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83113" y="598488"/>
            <a:ext cx="386397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Placeholder 12"/>
          <p:cNvSpPr>
            <a:spLocks noGrp="1"/>
          </p:cNvSpPr>
          <p:nvPr>
            <p:ph type="body" sz="quarter" idx="11" hasCustomPrompt="1"/>
          </p:nvPr>
        </p:nvSpPr>
        <p:spPr>
          <a:xfrm>
            <a:off x="658368" y="2194560"/>
            <a:ext cx="6592888" cy="1400175"/>
          </a:xfrm>
          <a:prstGeom prst="rect">
            <a:avLst/>
          </a:prstGeom>
        </p:spPr>
        <p:txBody>
          <a:bodyPr anchor="b"/>
          <a:lstStyle>
            <a:lvl1pPr>
              <a:buNone/>
              <a:defRPr sz="3600" baseline="0">
                <a:solidFill>
                  <a:schemeClr val="bg1"/>
                </a:solidFill>
              </a:defRPr>
            </a:lvl1pPr>
            <a:lvl2pPr>
              <a:buNone/>
              <a:defRPr/>
            </a:lvl2pPr>
          </a:lstStyle>
          <a:p>
            <a:pPr lvl="0"/>
            <a:r>
              <a:rPr lang="en-US" dirty="0" smtClean="0"/>
              <a:t>Head: 36pt white</a:t>
            </a:r>
          </a:p>
        </p:txBody>
      </p:sp>
      <p:sp>
        <p:nvSpPr>
          <p:cNvPr id="15" name="Text Placeholder 14"/>
          <p:cNvSpPr>
            <a:spLocks noGrp="1"/>
          </p:cNvSpPr>
          <p:nvPr>
            <p:ph type="body" sz="quarter" idx="12" hasCustomPrompt="1"/>
          </p:nvPr>
        </p:nvSpPr>
        <p:spPr>
          <a:xfrm>
            <a:off x="658368" y="3721608"/>
            <a:ext cx="6592888" cy="914400"/>
          </a:xfrm>
          <a:prstGeom prst="rect">
            <a:avLst/>
          </a:prstGeom>
        </p:spPr>
        <p:txBody>
          <a:bodyPr/>
          <a:lstStyle>
            <a:lvl1pPr>
              <a:buNone/>
              <a:defRPr sz="2400">
                <a:solidFill>
                  <a:schemeClr val="bg1"/>
                </a:solidFill>
              </a:defRPr>
            </a:lvl1pPr>
            <a:lvl2pPr>
              <a:buNone/>
              <a:defRPr/>
            </a:lvl2pPr>
          </a:lstStyle>
          <a:p>
            <a:pPr lvl="0"/>
            <a:r>
              <a:rPr lang="en-US" dirty="0" smtClean="0"/>
              <a:t>Subhead: 24pt white</a:t>
            </a:r>
          </a:p>
        </p:txBody>
      </p:sp>
      <p:sp>
        <p:nvSpPr>
          <p:cNvPr id="17" name="Text Placeholder 16"/>
          <p:cNvSpPr>
            <a:spLocks noGrp="1"/>
          </p:cNvSpPr>
          <p:nvPr>
            <p:ph type="body" sz="quarter" idx="13" hasCustomPrompt="1"/>
          </p:nvPr>
        </p:nvSpPr>
        <p:spPr>
          <a:xfrm>
            <a:off x="685800" y="5029200"/>
            <a:ext cx="6592887" cy="685800"/>
          </a:xfrm>
          <a:prstGeom prst="rect">
            <a:avLst/>
          </a:prstGeom>
        </p:spPr>
        <p:txBody>
          <a:bodyPr/>
          <a:lstStyle>
            <a:lvl1pPr>
              <a:buNone/>
              <a:defRPr sz="1400" cap="all" baseline="0">
                <a:solidFill>
                  <a:schemeClr val="bg1"/>
                </a:solidFill>
              </a:defRPr>
            </a:lvl1pPr>
          </a:lstStyle>
          <a:p>
            <a:pPr lvl="0"/>
            <a:r>
              <a:rPr lang="en-US" dirty="0" smtClean="0"/>
              <a:t>DATE – 14pt white, all caps</a:t>
            </a:r>
          </a:p>
        </p:txBody>
      </p:sp>
      <p:sp>
        <p:nvSpPr>
          <p:cNvPr id="7" name="TextBox 6"/>
          <p:cNvSpPr txBox="1"/>
          <p:nvPr userDrawn="1"/>
        </p:nvSpPr>
        <p:spPr>
          <a:xfrm>
            <a:off x="685801" y="6080289"/>
            <a:ext cx="7883164" cy="230832"/>
          </a:xfrm>
          <a:prstGeom prst="rect">
            <a:avLst/>
          </a:prstGeom>
          <a:noFill/>
        </p:spPr>
        <p:txBody>
          <a:bodyPr wrap="square" rtlCol="0">
            <a:spAutoFit/>
          </a:bodyPr>
          <a:lstStyle/>
          <a:p>
            <a:pPr algn="r"/>
            <a:r>
              <a:rPr lang="en-US" sz="900" i="1" dirty="0" smtClean="0">
                <a:solidFill>
                  <a:schemeClr val="accent1"/>
                </a:solidFill>
              </a:rPr>
              <a:t>© 2015 Market Connections, Inc.</a:t>
            </a:r>
            <a:endParaRPr lang="en-US" sz="900" i="1" dirty="0">
              <a:solidFill>
                <a:schemeClr val="accent1"/>
              </a:solidFill>
            </a:endParaRPr>
          </a:p>
        </p:txBody>
      </p:sp>
    </p:spTree>
    <p:extLst>
      <p:ext uri="{BB962C8B-B14F-4D97-AF65-F5344CB8AC3E}">
        <p14:creationId xmlns:p14="http://schemas.microsoft.com/office/powerpoint/2010/main" val="2835909210"/>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ransitionWhite">
    <p:spTree>
      <p:nvGrpSpPr>
        <p:cNvPr id="1" name=""/>
        <p:cNvGrpSpPr/>
        <p:nvPr/>
      </p:nvGrpSpPr>
      <p:grpSpPr>
        <a:xfrm>
          <a:off x="0" y="0"/>
          <a:ext cx="0" cy="0"/>
          <a:chOff x="0" y="0"/>
          <a:chExt cx="0" cy="0"/>
        </a:xfrm>
      </p:grpSpPr>
      <p:sp>
        <p:nvSpPr>
          <p:cNvPr id="3" name="Title 2"/>
          <p:cNvSpPr>
            <a:spLocks noGrp="1"/>
          </p:cNvSpPr>
          <p:nvPr>
            <p:ph type="title" hasCustomPrompt="1"/>
          </p:nvPr>
        </p:nvSpPr>
        <p:spPr>
          <a:xfrm>
            <a:off x="658368" y="2331720"/>
            <a:ext cx="5867560" cy="1143000"/>
          </a:xfrm>
          <a:prstGeom prst="rect">
            <a:avLst/>
          </a:prstGeom>
        </p:spPr>
        <p:txBody>
          <a:bodyPr/>
          <a:lstStyle>
            <a:lvl1pPr algn="l">
              <a:lnSpc>
                <a:spcPts val="5200"/>
              </a:lnSpc>
              <a:defRPr sz="3600" b="1">
                <a:solidFill>
                  <a:srgbClr val="C80000"/>
                </a:solidFill>
              </a:defRPr>
            </a:lvl1pPr>
          </a:lstStyle>
          <a:p>
            <a:r>
              <a:rPr lang="en-US" dirty="0" smtClean="0"/>
              <a:t>Click to edit Master </a:t>
            </a:r>
            <a:br>
              <a:rPr lang="en-US" dirty="0" smtClean="0"/>
            </a:br>
            <a:r>
              <a:rPr lang="en-US" dirty="0" smtClean="0"/>
              <a:t>Title Style</a:t>
            </a:r>
            <a:endParaRPr lang="en-US" dirty="0"/>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ransitionRed">
    <p:spTree>
      <p:nvGrpSpPr>
        <p:cNvPr id="1" name=""/>
        <p:cNvGrpSpPr/>
        <p:nvPr/>
      </p:nvGrpSpPr>
      <p:grpSpPr>
        <a:xfrm>
          <a:off x="0" y="0"/>
          <a:ext cx="0" cy="0"/>
          <a:chOff x="0" y="0"/>
          <a:chExt cx="0" cy="0"/>
        </a:xfrm>
      </p:grpSpPr>
      <p:sp>
        <p:nvSpPr>
          <p:cNvPr id="3" name="Title 2"/>
          <p:cNvSpPr>
            <a:spLocks noGrp="1"/>
          </p:cNvSpPr>
          <p:nvPr>
            <p:ph type="title" hasCustomPrompt="1"/>
          </p:nvPr>
        </p:nvSpPr>
        <p:spPr>
          <a:xfrm>
            <a:off x="658368" y="2331720"/>
            <a:ext cx="5902688" cy="1143000"/>
          </a:xfrm>
          <a:prstGeom prst="rect">
            <a:avLst/>
          </a:prstGeom>
        </p:spPr>
        <p:txBody>
          <a:bodyPr/>
          <a:lstStyle>
            <a:lvl1pPr algn="l">
              <a:lnSpc>
                <a:spcPts val="5200"/>
              </a:lnSpc>
              <a:defRPr sz="3600" b="1">
                <a:solidFill>
                  <a:schemeClr val="bg1"/>
                </a:solidFill>
              </a:defRPr>
            </a:lvl1pPr>
          </a:lstStyle>
          <a:p>
            <a:r>
              <a:rPr lang="en-US" dirty="0" smtClean="0"/>
              <a:t>Click to edit Master </a:t>
            </a:r>
            <a:br>
              <a:rPr lang="en-US" dirty="0" smtClean="0"/>
            </a:br>
            <a:r>
              <a:rPr lang="en-US" dirty="0" smtClean="0"/>
              <a:t>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 box at bottom">
    <p:spTree>
      <p:nvGrpSpPr>
        <p:cNvPr id="1" name=""/>
        <p:cNvGrpSpPr/>
        <p:nvPr/>
      </p:nvGrpSpPr>
      <p:grpSpPr>
        <a:xfrm>
          <a:off x="0" y="0"/>
          <a:ext cx="0" cy="0"/>
          <a:chOff x="0" y="0"/>
          <a:chExt cx="0" cy="0"/>
        </a:xfrm>
      </p:grpSpPr>
      <p:sp>
        <p:nvSpPr>
          <p:cNvPr id="11" name="Text Placeholder 10"/>
          <p:cNvSpPr>
            <a:spLocks noGrp="1"/>
          </p:cNvSpPr>
          <p:nvPr>
            <p:ph type="body" sz="quarter" idx="18" hasCustomPrompt="1"/>
          </p:nvPr>
        </p:nvSpPr>
        <p:spPr>
          <a:xfrm>
            <a:off x="457200" y="777240"/>
            <a:ext cx="8147304" cy="687387"/>
          </a:xfrm>
          <a:prstGeom prst="rect">
            <a:avLst/>
          </a:prstGeom>
        </p:spPr>
        <p:txBody>
          <a:bodyPr>
            <a:noAutofit/>
          </a:bodyPr>
          <a:lstStyle>
            <a:lvl1pPr marL="0" indent="0">
              <a:buNone/>
              <a:defRPr sz="3200" b="1" baseline="0">
                <a:solidFill>
                  <a:schemeClr val="tx2"/>
                </a:solidFill>
              </a:defRPr>
            </a:lvl1pPr>
          </a:lstStyle>
          <a:p>
            <a:pPr lvl="0"/>
            <a:r>
              <a:rPr lang="en-US" dirty="0" smtClean="0"/>
              <a:t>Headline </a:t>
            </a:r>
            <a:r>
              <a:rPr lang="en-US" dirty="0" err="1" smtClean="0"/>
              <a:t>32pt</a:t>
            </a:r>
            <a:r>
              <a:rPr lang="en-US" dirty="0" smtClean="0"/>
              <a:t> bold red</a:t>
            </a:r>
          </a:p>
        </p:txBody>
      </p:sp>
      <p:pic>
        <p:nvPicPr>
          <p:cNvPr id="6" name="Picture 1" descr="MC_PPT_interio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8"/>
          <p:cNvSpPr>
            <a:spLocks noGrp="1"/>
          </p:cNvSpPr>
          <p:nvPr>
            <p:ph type="body" sz="quarter" idx="17" hasCustomPrompt="1"/>
          </p:nvPr>
        </p:nvSpPr>
        <p:spPr>
          <a:xfrm>
            <a:off x="457200" y="-1"/>
            <a:ext cx="7848600" cy="530352"/>
          </a:xfrm>
          <a:prstGeom prst="rect">
            <a:avLst/>
          </a:prstGeom>
        </p:spPr>
        <p:txBody>
          <a:bodyPr anchor="ctr">
            <a:normAutofit/>
          </a:bodyPr>
          <a:lstStyle>
            <a:lvl1pPr>
              <a:buNone/>
              <a:defRPr sz="1400" cap="all" baseline="0">
                <a:solidFill>
                  <a:schemeClr val="bg1"/>
                </a:solidFill>
              </a:defRPr>
            </a:lvl1pPr>
          </a:lstStyle>
          <a:p>
            <a:pPr lvl="0"/>
            <a:r>
              <a:rPr lang="en-US" dirty="0" smtClean="0"/>
              <a:t>PAGE HEADER 14PT WHITE ALL CAPS</a:t>
            </a:r>
          </a:p>
        </p:txBody>
      </p:sp>
      <p:sp>
        <p:nvSpPr>
          <p:cNvPr id="15" name="Slide Number Placeholder 21"/>
          <p:cNvSpPr>
            <a:spLocks noGrp="1"/>
          </p:cNvSpPr>
          <p:nvPr>
            <p:ph type="sldNum" sz="quarter" idx="16"/>
          </p:nvPr>
        </p:nvSpPr>
        <p:spPr>
          <a:xfrm>
            <a:off x="8604504" y="88392"/>
            <a:ext cx="457200" cy="365125"/>
          </a:xfrm>
          <a:prstGeom prst="rect">
            <a:avLst/>
          </a:prstGeom>
        </p:spPr>
        <p:txBody>
          <a:bodyPr anchor="ctr"/>
          <a:lstStyle>
            <a:lvl1pPr algn="ctr">
              <a:defRPr sz="1400">
                <a:solidFill>
                  <a:schemeClr val="bg1"/>
                </a:solidFill>
              </a:defRPr>
            </a:lvl1pPr>
          </a:lstStyle>
          <a:p>
            <a:fld id="{C87959B8-3C14-494A-BA72-BB41BB37CE04}" type="slidenum">
              <a:rPr lang="en-US" smtClean="0"/>
              <a:pPr/>
              <a:t>‹#›</a:t>
            </a:fld>
            <a:endParaRPr lang="en-US" dirty="0"/>
          </a:p>
        </p:txBody>
      </p:sp>
      <p:grpSp>
        <p:nvGrpSpPr>
          <p:cNvPr id="7" name="Group 6"/>
          <p:cNvGrpSpPr/>
          <p:nvPr userDrawn="1"/>
        </p:nvGrpSpPr>
        <p:grpSpPr>
          <a:xfrm>
            <a:off x="490899" y="6032151"/>
            <a:ext cx="8452055" cy="443198"/>
            <a:chOff x="490899" y="6128401"/>
            <a:chExt cx="8452055" cy="443198"/>
          </a:xfrm>
        </p:grpSpPr>
        <p:pic>
          <p:nvPicPr>
            <p:cNvPr id="8" name="Picture 7" descr="question_icon.png"/>
            <p:cNvPicPr>
              <a:picLocks noChangeAspect="1"/>
            </p:cNvPicPr>
            <p:nvPr/>
          </p:nvPicPr>
          <p:blipFill rotWithShape="1">
            <a:blip r:embed="rId3">
              <a:extLst>
                <a:ext uri="{28A0092B-C50C-407E-A947-70E740481C1C}">
                  <a14:useLocalDpi xmlns:a14="http://schemas.microsoft.com/office/drawing/2010/main" val="0"/>
                </a:ext>
              </a:extLst>
            </a:blip>
            <a:srcRect l="-1" r="-4229"/>
            <a:stretch/>
          </p:blipFill>
          <p:spPr>
            <a:xfrm>
              <a:off x="490899" y="6230868"/>
              <a:ext cx="8452055" cy="238263"/>
            </a:xfrm>
            <a:prstGeom prst="rect">
              <a:avLst/>
            </a:prstGeom>
            <a:noFill/>
          </p:spPr>
        </p:pic>
        <p:sp>
          <p:nvSpPr>
            <p:cNvPr id="10" name="Rectangle 9"/>
            <p:cNvSpPr/>
            <p:nvPr/>
          </p:nvSpPr>
          <p:spPr>
            <a:xfrm>
              <a:off x="490899" y="6128401"/>
              <a:ext cx="8173002" cy="443198"/>
            </a:xfrm>
            <a:prstGeom prst="rect">
              <a:avLst/>
            </a:prstGeom>
            <a:noFill/>
          </p:spPr>
          <p:txBody>
            <a:bodyPr wrap="square" tIns="155448" bIns="9144" anchor="ctr">
              <a:spAutoFit/>
            </a:bodyPr>
            <a:lstStyle/>
            <a:p>
              <a:pPr marL="233363" defTabSz="914400">
                <a:spcBef>
                  <a:spcPct val="20000"/>
                </a:spcBef>
              </a:pPr>
              <a:r>
                <a:rPr lang="en-US" sz="900" i="1" dirty="0" smtClean="0"/>
                <a:t>Place the related survey question here, if relevant: </a:t>
              </a:r>
              <a:br>
                <a:rPr lang="en-US" sz="900" i="1" dirty="0" smtClean="0"/>
              </a:br>
              <a:endParaRPr lang="en-US" sz="900" i="1" dirty="0"/>
            </a:p>
          </p:txBody>
        </p:sp>
      </p:grpSp>
      <p:sp>
        <p:nvSpPr>
          <p:cNvPr id="13" name="Text Placeholder 12"/>
          <p:cNvSpPr>
            <a:spLocks noGrp="1"/>
          </p:cNvSpPr>
          <p:nvPr>
            <p:ph type="body" sz="quarter" idx="20" hasCustomPrompt="1"/>
          </p:nvPr>
        </p:nvSpPr>
        <p:spPr>
          <a:xfrm>
            <a:off x="457200" y="1469809"/>
            <a:ext cx="8147304" cy="3438525"/>
          </a:xfrm>
          <a:prstGeom prst="rect">
            <a:avLst/>
          </a:prstGeom>
        </p:spPr>
        <p:txBody>
          <a:bodyPr>
            <a:normAutofit/>
          </a:bodyPr>
          <a:lstStyle>
            <a:lvl1pPr marL="0" indent="0">
              <a:buClr>
                <a:schemeClr val="bg2"/>
              </a:buClr>
              <a:buFont typeface="Arial" pitchFamily="34" charset="0"/>
              <a:buNone/>
              <a:defRPr sz="1800" b="1" cap="none" baseline="0">
                <a:solidFill>
                  <a:schemeClr val="bg2"/>
                </a:solidFill>
              </a:defRPr>
            </a:lvl1pPr>
            <a:lvl2pPr marL="171450" indent="-171450">
              <a:buClr>
                <a:schemeClr val="bg2"/>
              </a:buClr>
              <a:buSzPct val="100000"/>
              <a:buFont typeface="Arial" pitchFamily="34" charset="0"/>
              <a:buChar char="•"/>
              <a:defRPr sz="1800" cap="none" baseline="0">
                <a:solidFill>
                  <a:schemeClr val="tx1"/>
                </a:solidFill>
              </a:defRPr>
            </a:lvl2pPr>
          </a:lstStyle>
          <a:p>
            <a:pPr lvl="1"/>
            <a:r>
              <a:rPr lang="en-US" dirty="0" smtClean="0"/>
              <a:t>18pt bullets, black</a:t>
            </a:r>
          </a:p>
          <a:p>
            <a:pPr lvl="1"/>
            <a:r>
              <a:rPr lang="en-US" dirty="0" smtClean="0"/>
              <a:t>Closed bullet, purple</a:t>
            </a:r>
          </a:p>
          <a:p>
            <a:pPr lvl="1"/>
            <a:r>
              <a:rPr lang="en-US" dirty="0" smtClean="0"/>
              <a:t>Bullet size is 100% of text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te box at bottom">
    <p:spTree>
      <p:nvGrpSpPr>
        <p:cNvPr id="1" name=""/>
        <p:cNvGrpSpPr/>
        <p:nvPr/>
      </p:nvGrpSpPr>
      <p:grpSpPr>
        <a:xfrm>
          <a:off x="0" y="0"/>
          <a:ext cx="0" cy="0"/>
          <a:chOff x="0" y="0"/>
          <a:chExt cx="0" cy="0"/>
        </a:xfrm>
      </p:grpSpPr>
      <p:sp>
        <p:nvSpPr>
          <p:cNvPr id="11" name="Text Placeholder 10"/>
          <p:cNvSpPr>
            <a:spLocks noGrp="1"/>
          </p:cNvSpPr>
          <p:nvPr>
            <p:ph type="body" sz="quarter" idx="18" hasCustomPrompt="1"/>
          </p:nvPr>
        </p:nvSpPr>
        <p:spPr>
          <a:xfrm>
            <a:off x="457200" y="777240"/>
            <a:ext cx="8147304" cy="687387"/>
          </a:xfrm>
          <a:prstGeom prst="rect">
            <a:avLst/>
          </a:prstGeom>
        </p:spPr>
        <p:txBody>
          <a:bodyPr>
            <a:noAutofit/>
          </a:bodyPr>
          <a:lstStyle>
            <a:lvl1pPr marL="0" indent="0">
              <a:buNone/>
              <a:defRPr sz="3200" b="1" baseline="0">
                <a:solidFill>
                  <a:schemeClr val="tx2"/>
                </a:solidFill>
              </a:defRPr>
            </a:lvl1pPr>
          </a:lstStyle>
          <a:p>
            <a:pPr lvl="0"/>
            <a:r>
              <a:rPr lang="en-US" dirty="0" smtClean="0"/>
              <a:t>Headline </a:t>
            </a:r>
            <a:r>
              <a:rPr lang="en-US" dirty="0" err="1" smtClean="0"/>
              <a:t>32pt</a:t>
            </a:r>
            <a:r>
              <a:rPr lang="en-US" dirty="0" smtClean="0"/>
              <a:t> bold red</a:t>
            </a:r>
          </a:p>
        </p:txBody>
      </p:sp>
      <p:pic>
        <p:nvPicPr>
          <p:cNvPr id="6" name="Picture 1" descr="MC_PPT_interio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8"/>
          <p:cNvSpPr>
            <a:spLocks noGrp="1"/>
          </p:cNvSpPr>
          <p:nvPr>
            <p:ph type="body" sz="quarter" idx="17" hasCustomPrompt="1"/>
          </p:nvPr>
        </p:nvSpPr>
        <p:spPr>
          <a:xfrm>
            <a:off x="457200" y="-1"/>
            <a:ext cx="7848600" cy="530352"/>
          </a:xfrm>
          <a:prstGeom prst="rect">
            <a:avLst/>
          </a:prstGeom>
        </p:spPr>
        <p:txBody>
          <a:bodyPr anchor="ctr">
            <a:normAutofit/>
          </a:bodyPr>
          <a:lstStyle>
            <a:lvl1pPr>
              <a:buNone/>
              <a:defRPr sz="1400" cap="all" baseline="0">
                <a:solidFill>
                  <a:schemeClr val="bg1"/>
                </a:solidFill>
              </a:defRPr>
            </a:lvl1pPr>
          </a:lstStyle>
          <a:p>
            <a:pPr lvl="0"/>
            <a:r>
              <a:rPr lang="en-US" dirty="0" smtClean="0"/>
              <a:t>PAGE HEADER 14PT WHITE ALL CAPS</a:t>
            </a:r>
          </a:p>
        </p:txBody>
      </p:sp>
      <p:sp>
        <p:nvSpPr>
          <p:cNvPr id="15" name="Slide Number Placeholder 21"/>
          <p:cNvSpPr>
            <a:spLocks noGrp="1"/>
          </p:cNvSpPr>
          <p:nvPr>
            <p:ph type="sldNum" sz="quarter" idx="16"/>
          </p:nvPr>
        </p:nvSpPr>
        <p:spPr>
          <a:xfrm>
            <a:off x="8604504" y="88392"/>
            <a:ext cx="457200" cy="365125"/>
          </a:xfrm>
          <a:prstGeom prst="rect">
            <a:avLst/>
          </a:prstGeom>
        </p:spPr>
        <p:txBody>
          <a:bodyPr anchor="ctr"/>
          <a:lstStyle>
            <a:lvl1pPr algn="ctr">
              <a:defRPr sz="1400">
                <a:solidFill>
                  <a:schemeClr val="bg1"/>
                </a:solidFill>
              </a:defRPr>
            </a:lvl1pPr>
          </a:lstStyle>
          <a:p>
            <a:fld id="{C87959B8-3C14-494A-BA72-BB41BB37CE04}" type="slidenum">
              <a:rPr lang="en-US" smtClean="0"/>
              <a:pPr/>
              <a:t>‹#›</a:t>
            </a:fld>
            <a:endParaRPr lang="en-US" dirty="0"/>
          </a:p>
        </p:txBody>
      </p:sp>
      <p:grpSp>
        <p:nvGrpSpPr>
          <p:cNvPr id="13" name="Group 12"/>
          <p:cNvGrpSpPr/>
          <p:nvPr userDrawn="1"/>
        </p:nvGrpSpPr>
        <p:grpSpPr>
          <a:xfrm>
            <a:off x="490898" y="6032151"/>
            <a:ext cx="8452056" cy="443198"/>
            <a:chOff x="490898" y="6032151"/>
            <a:chExt cx="8452056" cy="443198"/>
          </a:xfrm>
        </p:grpSpPr>
        <p:grpSp>
          <p:nvGrpSpPr>
            <p:cNvPr id="14" name="Group 9"/>
            <p:cNvGrpSpPr/>
            <p:nvPr/>
          </p:nvGrpSpPr>
          <p:grpSpPr>
            <a:xfrm>
              <a:off x="490898" y="6134618"/>
              <a:ext cx="8452056" cy="238263"/>
              <a:chOff x="609648" y="6230868"/>
              <a:chExt cx="8452056" cy="238263"/>
            </a:xfrm>
          </p:grpSpPr>
          <p:pic>
            <p:nvPicPr>
              <p:cNvPr id="17" name="Picture 16" descr="question_icon.png"/>
              <p:cNvPicPr>
                <a:picLocks noChangeAspect="1"/>
              </p:cNvPicPr>
              <p:nvPr/>
            </p:nvPicPr>
            <p:blipFill rotWithShape="1">
              <a:blip r:embed="rId3">
                <a:extLst>
                  <a:ext uri="{28A0092B-C50C-407E-A947-70E740481C1C}">
                    <a14:useLocalDpi xmlns:a14="http://schemas.microsoft.com/office/drawing/2010/main" val="0"/>
                  </a:ext>
                </a:extLst>
              </a:blip>
              <a:srcRect l="-1" r="-4229"/>
              <a:stretch/>
            </p:blipFill>
            <p:spPr>
              <a:xfrm>
                <a:off x="609649" y="6230868"/>
                <a:ext cx="8452055" cy="238263"/>
              </a:xfrm>
              <a:prstGeom prst="rect">
                <a:avLst/>
              </a:prstGeom>
              <a:noFill/>
            </p:spPr>
          </p:pic>
          <p:sp>
            <p:nvSpPr>
              <p:cNvPr id="18" name="Rectangle 17"/>
              <p:cNvSpPr/>
              <p:nvPr/>
            </p:nvSpPr>
            <p:spPr>
              <a:xfrm>
                <a:off x="609648" y="6230868"/>
                <a:ext cx="209501" cy="238263"/>
              </a:xfrm>
              <a:prstGeom prst="rect">
                <a:avLst/>
              </a:prstGeom>
              <a:solidFill>
                <a:schemeClr val="accent3"/>
              </a:solidFill>
              <a:ln w="63500">
                <a:noFill/>
                <a:round/>
                <a:headEnd type="none"/>
                <a:tailEnd type="oval"/>
              </a:ln>
              <a:effectLst/>
            </p:spPr>
            <p:style>
              <a:lnRef idx="1">
                <a:schemeClr val="accent1"/>
              </a:lnRef>
              <a:fillRef idx="3">
                <a:schemeClr val="accent1"/>
              </a:fillRef>
              <a:effectRef idx="2">
                <a:schemeClr val="accent1"/>
              </a:effectRef>
              <a:fontRef idx="minor">
                <a:schemeClr val="lt1"/>
              </a:fontRef>
            </p:style>
            <p:txBody>
              <a:bodyPr lIns="182880" tIns="91440" rtlCol="0" anchor="t" anchorCtr="0"/>
              <a:lstStyle/>
              <a:p>
                <a:pPr algn="ctr" defTabSz="914400" eaLnBrk="0" fontAlgn="base" hangingPunct="0">
                  <a:spcBef>
                    <a:spcPct val="20000"/>
                  </a:spcBef>
                  <a:spcAft>
                    <a:spcPct val="0"/>
                  </a:spcAft>
                  <a:buClr>
                    <a:srgbClr val="A50021"/>
                  </a:buClr>
                  <a:buSzPct val="80000"/>
                </a:pPr>
                <a:endParaRPr lang="en-US" sz="1200" b="1" baseline="-25000" dirty="0"/>
              </a:p>
            </p:txBody>
          </p:sp>
        </p:grpSp>
        <p:sp>
          <p:nvSpPr>
            <p:cNvPr id="16" name="Rectangle 15"/>
            <p:cNvSpPr/>
            <p:nvPr/>
          </p:nvSpPr>
          <p:spPr>
            <a:xfrm>
              <a:off x="490899" y="6032151"/>
              <a:ext cx="8173002" cy="443198"/>
            </a:xfrm>
            <a:prstGeom prst="rect">
              <a:avLst/>
            </a:prstGeom>
            <a:noFill/>
          </p:spPr>
          <p:txBody>
            <a:bodyPr wrap="square" tIns="155448" bIns="9144" anchor="ctr">
              <a:spAutoFit/>
            </a:bodyPr>
            <a:lstStyle/>
            <a:p>
              <a:pPr marL="233363" defTabSz="914400">
                <a:spcBef>
                  <a:spcPct val="20000"/>
                </a:spcBef>
              </a:pPr>
              <a:r>
                <a:rPr lang="en-US" sz="900" i="1" dirty="0" smtClean="0"/>
                <a:t>Note: </a:t>
              </a:r>
              <a:br>
                <a:rPr lang="en-US" sz="900" i="1" dirty="0" smtClean="0"/>
              </a:br>
              <a:endParaRPr lang="en-US" sz="900" i="1" dirty="0"/>
            </a:p>
          </p:txBody>
        </p:sp>
      </p:grpSp>
      <p:sp>
        <p:nvSpPr>
          <p:cNvPr id="19" name="Text Placeholder 12"/>
          <p:cNvSpPr>
            <a:spLocks noGrp="1"/>
          </p:cNvSpPr>
          <p:nvPr>
            <p:ph type="body" sz="quarter" idx="20" hasCustomPrompt="1"/>
          </p:nvPr>
        </p:nvSpPr>
        <p:spPr>
          <a:xfrm>
            <a:off x="457200" y="1469809"/>
            <a:ext cx="8147304" cy="3438525"/>
          </a:xfrm>
          <a:prstGeom prst="rect">
            <a:avLst/>
          </a:prstGeom>
        </p:spPr>
        <p:txBody>
          <a:bodyPr>
            <a:normAutofit/>
          </a:bodyPr>
          <a:lstStyle>
            <a:lvl1pPr marL="0" indent="0">
              <a:buClr>
                <a:schemeClr val="bg2"/>
              </a:buClr>
              <a:buFont typeface="Arial" pitchFamily="34" charset="0"/>
              <a:buNone/>
              <a:defRPr sz="1800" b="1" cap="none" baseline="0">
                <a:solidFill>
                  <a:schemeClr val="bg2"/>
                </a:solidFill>
              </a:defRPr>
            </a:lvl1pPr>
            <a:lvl2pPr marL="171450" indent="-171450">
              <a:buClr>
                <a:schemeClr val="bg2"/>
              </a:buClr>
              <a:buSzPct val="100000"/>
              <a:buFont typeface="Arial" pitchFamily="34" charset="0"/>
              <a:buChar char="•"/>
              <a:defRPr sz="1800" cap="none" baseline="0">
                <a:solidFill>
                  <a:schemeClr val="tx1"/>
                </a:solidFill>
              </a:defRPr>
            </a:lvl2pPr>
          </a:lstStyle>
          <a:p>
            <a:pPr lvl="1"/>
            <a:r>
              <a:rPr lang="en-US" dirty="0" smtClean="0"/>
              <a:t>18pt bullets, black</a:t>
            </a:r>
          </a:p>
          <a:p>
            <a:pPr lvl="1"/>
            <a:r>
              <a:rPr lang="en-US" dirty="0" smtClean="0"/>
              <a:t>Closed bullet, purple</a:t>
            </a:r>
          </a:p>
          <a:p>
            <a:pPr lvl="1"/>
            <a:r>
              <a:rPr lang="en-US" dirty="0" smtClean="0"/>
              <a:t>Bullet size is 100% of text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in header+bulleted list, no subhead">
    <p:spTree>
      <p:nvGrpSpPr>
        <p:cNvPr id="1" name=""/>
        <p:cNvGrpSpPr/>
        <p:nvPr/>
      </p:nvGrpSpPr>
      <p:grpSpPr>
        <a:xfrm>
          <a:off x="0" y="0"/>
          <a:ext cx="0" cy="0"/>
          <a:chOff x="0" y="0"/>
          <a:chExt cx="0" cy="0"/>
        </a:xfrm>
      </p:grpSpPr>
      <p:sp>
        <p:nvSpPr>
          <p:cNvPr id="11" name="Text Placeholder 10"/>
          <p:cNvSpPr>
            <a:spLocks noGrp="1"/>
          </p:cNvSpPr>
          <p:nvPr>
            <p:ph type="body" sz="quarter" idx="18" hasCustomPrompt="1"/>
          </p:nvPr>
        </p:nvSpPr>
        <p:spPr>
          <a:xfrm>
            <a:off x="457200" y="777240"/>
            <a:ext cx="8147304" cy="687387"/>
          </a:xfrm>
          <a:prstGeom prst="rect">
            <a:avLst/>
          </a:prstGeom>
        </p:spPr>
        <p:txBody>
          <a:bodyPr>
            <a:noAutofit/>
          </a:bodyPr>
          <a:lstStyle>
            <a:lvl1pPr marL="0" indent="0">
              <a:buNone/>
              <a:defRPr sz="3200" b="1" baseline="0">
                <a:solidFill>
                  <a:schemeClr val="tx2"/>
                </a:solidFill>
              </a:defRPr>
            </a:lvl1pPr>
          </a:lstStyle>
          <a:p>
            <a:pPr lvl="0"/>
            <a:r>
              <a:rPr lang="en-US" dirty="0" smtClean="0"/>
              <a:t>Title 32pt bold red</a:t>
            </a:r>
          </a:p>
        </p:txBody>
      </p:sp>
      <p:pic>
        <p:nvPicPr>
          <p:cNvPr id="6" name="Picture 1" descr="MC_PPT_interio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8"/>
          <p:cNvSpPr>
            <a:spLocks noGrp="1"/>
          </p:cNvSpPr>
          <p:nvPr>
            <p:ph type="body" sz="quarter" idx="17" hasCustomPrompt="1"/>
          </p:nvPr>
        </p:nvSpPr>
        <p:spPr>
          <a:xfrm>
            <a:off x="457200" y="-1"/>
            <a:ext cx="7848600" cy="530352"/>
          </a:xfrm>
          <a:prstGeom prst="rect">
            <a:avLst/>
          </a:prstGeom>
        </p:spPr>
        <p:txBody>
          <a:bodyPr anchor="ctr">
            <a:normAutofit/>
          </a:bodyPr>
          <a:lstStyle>
            <a:lvl1pPr>
              <a:buNone/>
              <a:defRPr sz="1400" cap="all" baseline="0">
                <a:solidFill>
                  <a:schemeClr val="bg1"/>
                </a:solidFill>
              </a:defRPr>
            </a:lvl1pPr>
          </a:lstStyle>
          <a:p>
            <a:pPr lvl="0"/>
            <a:r>
              <a:rPr lang="en-US" dirty="0" smtClean="0"/>
              <a:t>PAGE HEADER 14PT WHITE ALL CAPS</a:t>
            </a:r>
          </a:p>
        </p:txBody>
      </p:sp>
      <p:sp>
        <p:nvSpPr>
          <p:cNvPr id="15" name="Slide Number Placeholder 21"/>
          <p:cNvSpPr>
            <a:spLocks noGrp="1"/>
          </p:cNvSpPr>
          <p:nvPr>
            <p:ph type="sldNum" sz="quarter" idx="16"/>
          </p:nvPr>
        </p:nvSpPr>
        <p:spPr>
          <a:xfrm>
            <a:off x="8604504" y="88392"/>
            <a:ext cx="457200" cy="365125"/>
          </a:xfrm>
          <a:prstGeom prst="rect">
            <a:avLst/>
          </a:prstGeom>
        </p:spPr>
        <p:txBody>
          <a:bodyPr anchor="ctr"/>
          <a:lstStyle>
            <a:lvl1pPr algn="ctr">
              <a:defRPr sz="1400">
                <a:solidFill>
                  <a:schemeClr val="bg1"/>
                </a:solidFill>
              </a:defRPr>
            </a:lvl1pPr>
          </a:lstStyle>
          <a:p>
            <a:fld id="{C87959B8-3C14-494A-BA72-BB41BB37CE04}" type="slidenum">
              <a:rPr lang="en-US" smtClean="0"/>
              <a:pPr/>
              <a:t>‹#›</a:t>
            </a:fld>
            <a:endParaRPr lang="en-US" dirty="0"/>
          </a:p>
        </p:txBody>
      </p:sp>
      <p:sp>
        <p:nvSpPr>
          <p:cNvPr id="17" name="Text Placeholder 12"/>
          <p:cNvSpPr>
            <a:spLocks noGrp="1"/>
          </p:cNvSpPr>
          <p:nvPr>
            <p:ph type="body" sz="quarter" idx="20" hasCustomPrompt="1"/>
          </p:nvPr>
        </p:nvSpPr>
        <p:spPr>
          <a:xfrm>
            <a:off x="457200" y="1469809"/>
            <a:ext cx="8147304" cy="3438525"/>
          </a:xfrm>
          <a:prstGeom prst="rect">
            <a:avLst/>
          </a:prstGeom>
        </p:spPr>
        <p:txBody>
          <a:bodyPr>
            <a:normAutofit/>
          </a:bodyPr>
          <a:lstStyle>
            <a:lvl1pPr marL="0" indent="0">
              <a:buClr>
                <a:schemeClr val="bg2"/>
              </a:buClr>
              <a:buFont typeface="Arial" pitchFamily="34" charset="0"/>
              <a:buNone/>
              <a:defRPr sz="1800" b="1" cap="none" baseline="0">
                <a:solidFill>
                  <a:schemeClr val="bg2"/>
                </a:solidFill>
              </a:defRPr>
            </a:lvl1pPr>
            <a:lvl2pPr marL="171450" indent="-171450">
              <a:buClr>
                <a:schemeClr val="bg2"/>
              </a:buClr>
              <a:buSzPct val="100000"/>
              <a:buFont typeface="Arial" pitchFamily="34" charset="0"/>
              <a:buChar char="•"/>
              <a:defRPr sz="1800" cap="none" baseline="0">
                <a:solidFill>
                  <a:schemeClr val="tx1"/>
                </a:solidFill>
              </a:defRPr>
            </a:lvl2pPr>
          </a:lstStyle>
          <a:p>
            <a:pPr lvl="1"/>
            <a:r>
              <a:rPr lang="en-US" dirty="0" smtClean="0"/>
              <a:t>18pt bullets, black</a:t>
            </a:r>
          </a:p>
          <a:p>
            <a:pPr lvl="1"/>
            <a:r>
              <a:rPr lang="en-US" dirty="0" smtClean="0"/>
              <a:t>Closed bullet, purple</a:t>
            </a:r>
          </a:p>
          <a:p>
            <a:pPr lvl="1"/>
            <a:r>
              <a:rPr lang="en-US" dirty="0" smtClean="0"/>
              <a:t>Bullet size is 100% of text</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Main header + bulleted body">
    <p:spTree>
      <p:nvGrpSpPr>
        <p:cNvPr id="1" name=""/>
        <p:cNvGrpSpPr/>
        <p:nvPr/>
      </p:nvGrpSpPr>
      <p:grpSpPr>
        <a:xfrm>
          <a:off x="0" y="0"/>
          <a:ext cx="0" cy="0"/>
          <a:chOff x="0" y="0"/>
          <a:chExt cx="0" cy="0"/>
        </a:xfrm>
      </p:grpSpPr>
      <p:sp>
        <p:nvSpPr>
          <p:cNvPr id="11" name="Text Placeholder 10"/>
          <p:cNvSpPr>
            <a:spLocks noGrp="1"/>
          </p:cNvSpPr>
          <p:nvPr>
            <p:ph type="body" sz="quarter" idx="18" hasCustomPrompt="1"/>
          </p:nvPr>
        </p:nvSpPr>
        <p:spPr>
          <a:xfrm>
            <a:off x="457200" y="777240"/>
            <a:ext cx="8147304" cy="687387"/>
          </a:xfrm>
          <a:prstGeom prst="rect">
            <a:avLst/>
          </a:prstGeom>
        </p:spPr>
        <p:txBody>
          <a:bodyPr>
            <a:noAutofit/>
          </a:bodyPr>
          <a:lstStyle>
            <a:lvl1pPr marL="0" indent="0">
              <a:buNone/>
              <a:defRPr sz="3200" b="1" baseline="0">
                <a:solidFill>
                  <a:schemeClr val="tx2"/>
                </a:solidFill>
              </a:defRPr>
            </a:lvl1pPr>
          </a:lstStyle>
          <a:p>
            <a:pPr lvl="0"/>
            <a:r>
              <a:rPr lang="en-US" dirty="0" smtClean="0"/>
              <a:t>Title 32pt bold red</a:t>
            </a:r>
          </a:p>
        </p:txBody>
      </p:sp>
      <p:pic>
        <p:nvPicPr>
          <p:cNvPr id="6" name="Picture 1" descr="MC_PPT_interio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8"/>
          <p:cNvSpPr>
            <a:spLocks noGrp="1"/>
          </p:cNvSpPr>
          <p:nvPr>
            <p:ph type="body" sz="quarter" idx="17" hasCustomPrompt="1"/>
          </p:nvPr>
        </p:nvSpPr>
        <p:spPr>
          <a:xfrm>
            <a:off x="457200" y="-1"/>
            <a:ext cx="7848600" cy="530352"/>
          </a:xfrm>
          <a:prstGeom prst="rect">
            <a:avLst/>
          </a:prstGeom>
        </p:spPr>
        <p:txBody>
          <a:bodyPr anchor="ctr">
            <a:normAutofit/>
          </a:bodyPr>
          <a:lstStyle>
            <a:lvl1pPr>
              <a:buNone/>
              <a:defRPr sz="1400" cap="all" baseline="0">
                <a:solidFill>
                  <a:schemeClr val="bg1"/>
                </a:solidFill>
              </a:defRPr>
            </a:lvl1pPr>
          </a:lstStyle>
          <a:p>
            <a:pPr lvl="0"/>
            <a:r>
              <a:rPr lang="en-US" dirty="0" smtClean="0"/>
              <a:t>PAGE HEADER 14PT WHITE ALL CAPS</a:t>
            </a:r>
          </a:p>
        </p:txBody>
      </p:sp>
      <p:sp>
        <p:nvSpPr>
          <p:cNvPr id="15" name="Slide Number Placeholder 21"/>
          <p:cNvSpPr>
            <a:spLocks noGrp="1"/>
          </p:cNvSpPr>
          <p:nvPr>
            <p:ph type="sldNum" sz="quarter" idx="16"/>
          </p:nvPr>
        </p:nvSpPr>
        <p:spPr>
          <a:xfrm>
            <a:off x="8604504" y="88392"/>
            <a:ext cx="457200" cy="365125"/>
          </a:xfrm>
          <a:prstGeom prst="rect">
            <a:avLst/>
          </a:prstGeom>
        </p:spPr>
        <p:txBody>
          <a:bodyPr anchor="ctr"/>
          <a:lstStyle>
            <a:lvl1pPr algn="ctr">
              <a:defRPr sz="1400">
                <a:solidFill>
                  <a:schemeClr val="bg1"/>
                </a:solidFill>
              </a:defRPr>
            </a:lvl1pPr>
          </a:lstStyle>
          <a:p>
            <a:fld id="{C87959B8-3C14-494A-BA72-BB41BB37CE04}" type="slidenum">
              <a:rPr lang="en-US" smtClean="0"/>
              <a:pPr/>
              <a:t>‹#›</a:t>
            </a:fld>
            <a:endParaRPr lang="en-US" dirty="0"/>
          </a:p>
        </p:txBody>
      </p:sp>
      <p:sp>
        <p:nvSpPr>
          <p:cNvPr id="17" name="Text Placeholder 12"/>
          <p:cNvSpPr>
            <a:spLocks noGrp="1"/>
          </p:cNvSpPr>
          <p:nvPr>
            <p:ph type="body" sz="quarter" idx="20" hasCustomPrompt="1"/>
          </p:nvPr>
        </p:nvSpPr>
        <p:spPr>
          <a:xfrm>
            <a:off x="457200" y="1469809"/>
            <a:ext cx="8147304" cy="3438525"/>
          </a:xfrm>
          <a:prstGeom prst="rect">
            <a:avLst/>
          </a:prstGeom>
        </p:spPr>
        <p:txBody>
          <a:bodyPr>
            <a:normAutofit/>
          </a:bodyPr>
          <a:lstStyle>
            <a:lvl1pPr marL="0" indent="0">
              <a:buClr>
                <a:schemeClr val="bg2"/>
              </a:buClr>
              <a:buFont typeface="Arial" pitchFamily="34" charset="0"/>
              <a:buNone/>
              <a:defRPr sz="1800" b="1" cap="none" baseline="0">
                <a:solidFill>
                  <a:schemeClr val="bg2"/>
                </a:solidFill>
              </a:defRPr>
            </a:lvl1pPr>
            <a:lvl2pPr marL="171450" indent="-171450">
              <a:buClr>
                <a:schemeClr val="bg2"/>
              </a:buClr>
              <a:buSzPct val="100000"/>
              <a:buFont typeface="Arial" pitchFamily="34" charset="0"/>
              <a:buChar char="•"/>
              <a:defRPr sz="1800" cap="none" baseline="0">
                <a:solidFill>
                  <a:schemeClr val="tx1"/>
                </a:solidFill>
              </a:defRPr>
            </a:lvl2pPr>
            <a:lvl3pPr marL="400050" indent="-228600">
              <a:buClr>
                <a:schemeClr val="bg2"/>
              </a:buClr>
              <a:buSzPct val="70000"/>
              <a:buFont typeface="Courier New" pitchFamily="49" charset="0"/>
              <a:buChar char="o"/>
              <a:defRPr sz="1800"/>
            </a:lvl3pPr>
          </a:lstStyle>
          <a:p>
            <a:pPr lvl="0"/>
            <a:r>
              <a:rPr lang="en-US" dirty="0" smtClean="0"/>
              <a:t>18PT BOLD SUBHEAD, ALL CAPS, PURPLE OR RED</a:t>
            </a:r>
          </a:p>
          <a:p>
            <a:pPr lvl="1"/>
            <a:r>
              <a:rPr lang="en-US" dirty="0" smtClean="0"/>
              <a:t>18pt 2nd-level bullets, black</a:t>
            </a:r>
          </a:p>
          <a:p>
            <a:pPr lvl="2"/>
            <a:r>
              <a:rPr lang="en-US" dirty="0" smtClean="0"/>
              <a:t>Open bullet, purple</a:t>
            </a:r>
          </a:p>
          <a:p>
            <a:pPr lvl="1"/>
            <a:r>
              <a:rPr lang="en-US" dirty="0" smtClean="0"/>
              <a:t>Bullet size is 70% of text</a:t>
            </a:r>
          </a:p>
          <a:p>
            <a:pPr lvl="2"/>
            <a:endParaRPr lang="en-US" dirty="0" smtClean="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ad-in+Header+Bulleted list">
    <p:spTree>
      <p:nvGrpSpPr>
        <p:cNvPr id="1" name=""/>
        <p:cNvGrpSpPr/>
        <p:nvPr/>
      </p:nvGrpSpPr>
      <p:grpSpPr>
        <a:xfrm>
          <a:off x="0" y="0"/>
          <a:ext cx="0" cy="0"/>
          <a:chOff x="0" y="0"/>
          <a:chExt cx="0" cy="0"/>
        </a:xfrm>
      </p:grpSpPr>
      <p:sp>
        <p:nvSpPr>
          <p:cNvPr id="13" name="Text Placeholder 12"/>
          <p:cNvSpPr>
            <a:spLocks noGrp="1"/>
          </p:cNvSpPr>
          <p:nvPr>
            <p:ph type="body" sz="quarter" idx="20" hasCustomPrompt="1"/>
          </p:nvPr>
        </p:nvSpPr>
        <p:spPr>
          <a:xfrm>
            <a:off x="457200" y="1848067"/>
            <a:ext cx="8147304" cy="3438525"/>
          </a:xfrm>
          <a:prstGeom prst="rect">
            <a:avLst/>
          </a:prstGeom>
        </p:spPr>
        <p:txBody>
          <a:bodyPr>
            <a:normAutofit/>
          </a:bodyPr>
          <a:lstStyle>
            <a:lvl1pPr marL="173038" indent="-173038">
              <a:buClr>
                <a:schemeClr val="bg2"/>
              </a:buClr>
              <a:buFont typeface="Arial" pitchFamily="34" charset="0"/>
              <a:buChar char="•"/>
              <a:defRPr sz="1800" b="1" cap="none" baseline="0">
                <a:solidFill>
                  <a:schemeClr val="bg2"/>
                </a:solidFill>
              </a:defRPr>
            </a:lvl1pPr>
            <a:lvl2pPr marL="401638" indent="-228600">
              <a:buClr>
                <a:schemeClr val="bg2"/>
              </a:buClr>
              <a:buSzPct val="70000"/>
              <a:buFont typeface="Courier New" pitchFamily="49" charset="0"/>
              <a:buChar char="o"/>
              <a:defRPr sz="1800" cap="none" baseline="0">
                <a:solidFill>
                  <a:schemeClr val="tx1"/>
                </a:solidFill>
              </a:defRPr>
            </a:lvl2pPr>
          </a:lstStyle>
          <a:p>
            <a:pPr lvl="0"/>
            <a:r>
              <a:rPr lang="en-US" dirty="0" smtClean="0"/>
              <a:t>18PT BOLD BULLETED SUBHEAD, ALL CAPS, PURPLE OR RED</a:t>
            </a:r>
          </a:p>
          <a:p>
            <a:pPr lvl="1"/>
            <a:r>
              <a:rPr lang="en-US" dirty="0" smtClean="0"/>
              <a:t>18pt second-level bullets, black</a:t>
            </a:r>
          </a:p>
          <a:p>
            <a:pPr lvl="1"/>
            <a:r>
              <a:rPr lang="en-US" dirty="0" smtClean="0"/>
              <a:t>Open bullet, purple</a:t>
            </a:r>
          </a:p>
          <a:p>
            <a:pPr lvl="1"/>
            <a:r>
              <a:rPr lang="en-US" dirty="0" smtClean="0"/>
              <a:t>Bullet size is 70% of text</a:t>
            </a:r>
          </a:p>
        </p:txBody>
      </p:sp>
      <p:pic>
        <p:nvPicPr>
          <p:cNvPr id="6" name="Picture 1" descr="MC_PPT_interio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0"/>
          <p:cNvSpPr>
            <a:spLocks noGrp="1"/>
          </p:cNvSpPr>
          <p:nvPr>
            <p:ph type="body" sz="quarter" idx="18" hasCustomPrompt="1"/>
          </p:nvPr>
        </p:nvSpPr>
        <p:spPr>
          <a:xfrm>
            <a:off x="457200" y="777240"/>
            <a:ext cx="8147304" cy="401383"/>
          </a:xfrm>
          <a:prstGeom prst="rect">
            <a:avLst/>
          </a:prstGeom>
        </p:spPr>
        <p:txBody>
          <a:bodyPr anchor="t">
            <a:normAutofit/>
          </a:bodyPr>
          <a:lstStyle>
            <a:lvl1pPr marL="0" indent="0">
              <a:buNone/>
              <a:defRPr sz="2400" b="0" cap="none" baseline="0">
                <a:solidFill>
                  <a:srgbClr val="696A6D"/>
                </a:solidFill>
              </a:defRPr>
            </a:lvl1pPr>
          </a:lstStyle>
          <a:p>
            <a:pPr lvl="0"/>
            <a:r>
              <a:rPr lang="en-US" dirty="0" smtClean="0"/>
              <a:t>24PT GRAY ALL CAPS</a:t>
            </a:r>
          </a:p>
        </p:txBody>
      </p:sp>
      <p:sp>
        <p:nvSpPr>
          <p:cNvPr id="10" name="Text Placeholder 10"/>
          <p:cNvSpPr>
            <a:spLocks noGrp="1"/>
          </p:cNvSpPr>
          <p:nvPr>
            <p:ph type="body" sz="quarter" idx="19" hasCustomPrompt="1"/>
          </p:nvPr>
        </p:nvSpPr>
        <p:spPr>
          <a:xfrm>
            <a:off x="457200" y="1193880"/>
            <a:ext cx="8147304" cy="649224"/>
          </a:xfrm>
          <a:prstGeom prst="rect">
            <a:avLst/>
          </a:prstGeom>
        </p:spPr>
        <p:txBody>
          <a:bodyPr>
            <a:noAutofit/>
          </a:bodyPr>
          <a:lstStyle>
            <a:lvl1pPr marL="0" indent="0">
              <a:buNone/>
              <a:defRPr sz="3200" b="1" baseline="0">
                <a:solidFill>
                  <a:srgbClr val="C80000"/>
                </a:solidFill>
              </a:defRPr>
            </a:lvl1pPr>
          </a:lstStyle>
          <a:p>
            <a:pPr lvl="0"/>
            <a:r>
              <a:rPr lang="en-US" dirty="0" smtClean="0"/>
              <a:t>32pt Bold Red Title</a:t>
            </a:r>
          </a:p>
        </p:txBody>
      </p:sp>
      <p:sp>
        <p:nvSpPr>
          <p:cNvPr id="11" name="Text Placeholder 8"/>
          <p:cNvSpPr>
            <a:spLocks noGrp="1"/>
          </p:cNvSpPr>
          <p:nvPr>
            <p:ph type="body" sz="quarter" idx="17" hasCustomPrompt="1"/>
          </p:nvPr>
        </p:nvSpPr>
        <p:spPr>
          <a:xfrm>
            <a:off x="457200" y="-1"/>
            <a:ext cx="7848600" cy="530352"/>
          </a:xfrm>
          <a:prstGeom prst="rect">
            <a:avLst/>
          </a:prstGeom>
        </p:spPr>
        <p:txBody>
          <a:bodyPr anchor="ctr">
            <a:normAutofit/>
          </a:bodyPr>
          <a:lstStyle>
            <a:lvl1pPr>
              <a:buNone/>
              <a:defRPr sz="1400" cap="all" baseline="0">
                <a:solidFill>
                  <a:schemeClr val="bg1"/>
                </a:solidFill>
              </a:defRPr>
            </a:lvl1pPr>
          </a:lstStyle>
          <a:p>
            <a:pPr lvl="0"/>
            <a:r>
              <a:rPr lang="en-US" dirty="0" smtClean="0"/>
              <a:t>PAGE HEADER 14PT WHITE ALL CAPS</a:t>
            </a:r>
          </a:p>
        </p:txBody>
      </p:sp>
      <p:sp>
        <p:nvSpPr>
          <p:cNvPr id="15" name="Slide Number Placeholder 21"/>
          <p:cNvSpPr>
            <a:spLocks noGrp="1"/>
          </p:cNvSpPr>
          <p:nvPr>
            <p:ph type="sldNum" sz="quarter" idx="16"/>
          </p:nvPr>
        </p:nvSpPr>
        <p:spPr>
          <a:xfrm>
            <a:off x="8604504" y="88392"/>
            <a:ext cx="457200" cy="365125"/>
          </a:xfrm>
          <a:prstGeom prst="rect">
            <a:avLst/>
          </a:prstGeom>
        </p:spPr>
        <p:txBody>
          <a:bodyPr anchor="ctr"/>
          <a:lstStyle>
            <a:lvl1pPr algn="ctr">
              <a:defRPr sz="1400">
                <a:solidFill>
                  <a:schemeClr val="bg1"/>
                </a:solidFill>
              </a:defRPr>
            </a:lvl1pPr>
          </a:lstStyle>
          <a:p>
            <a:fld id="{C87959B8-3C14-494A-BA72-BB41BB37CE04}"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Subhead">
    <p:spTree>
      <p:nvGrpSpPr>
        <p:cNvPr id="1" name=""/>
        <p:cNvGrpSpPr/>
        <p:nvPr/>
      </p:nvGrpSpPr>
      <p:grpSpPr>
        <a:xfrm>
          <a:off x="0" y="0"/>
          <a:ext cx="0" cy="0"/>
          <a:chOff x="0" y="0"/>
          <a:chExt cx="0" cy="0"/>
        </a:xfrm>
      </p:grpSpPr>
      <p:pic>
        <p:nvPicPr>
          <p:cNvPr id="6" name="Picture 1" descr="MC_PPT_interio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21"/>
          <p:cNvSpPr>
            <a:spLocks noGrp="1"/>
          </p:cNvSpPr>
          <p:nvPr>
            <p:ph type="sldNum" sz="quarter" idx="16"/>
          </p:nvPr>
        </p:nvSpPr>
        <p:spPr>
          <a:xfrm>
            <a:off x="8604504" y="88392"/>
            <a:ext cx="457200" cy="365125"/>
          </a:xfrm>
          <a:prstGeom prst="rect">
            <a:avLst/>
          </a:prstGeom>
        </p:spPr>
        <p:txBody>
          <a:bodyPr anchor="ctr"/>
          <a:lstStyle>
            <a:lvl1pPr algn="ctr">
              <a:defRPr sz="1400">
                <a:solidFill>
                  <a:schemeClr val="bg1"/>
                </a:solidFill>
              </a:defRPr>
            </a:lvl1pPr>
          </a:lstStyle>
          <a:p>
            <a:fld id="{C87959B8-3C14-494A-BA72-BB41BB37CE04}" type="slidenum">
              <a:rPr lang="en-US" smtClean="0"/>
              <a:pPr/>
              <a:t>‹#›</a:t>
            </a:fld>
            <a:endParaRPr lang="en-US" dirty="0"/>
          </a:p>
        </p:txBody>
      </p:sp>
      <p:sp>
        <p:nvSpPr>
          <p:cNvPr id="13" name="Text Placeholder 12"/>
          <p:cNvSpPr>
            <a:spLocks noGrp="1"/>
          </p:cNvSpPr>
          <p:nvPr>
            <p:ph type="body" sz="quarter" idx="17" hasCustomPrompt="1"/>
          </p:nvPr>
        </p:nvSpPr>
        <p:spPr>
          <a:xfrm>
            <a:off x="457201" y="777240"/>
            <a:ext cx="8166928" cy="502920"/>
          </a:xfrm>
          <a:prstGeom prst="rect">
            <a:avLst/>
          </a:prstGeom>
        </p:spPr>
        <p:txBody>
          <a:bodyPr/>
          <a:lstStyle>
            <a:lvl1pPr marL="0" indent="0">
              <a:buNone/>
              <a:defRPr sz="3200" b="1" baseline="0">
                <a:solidFill>
                  <a:srgbClr val="C80000"/>
                </a:solidFill>
              </a:defRPr>
            </a:lvl1pPr>
          </a:lstStyle>
          <a:p>
            <a:pPr lvl="0"/>
            <a:r>
              <a:rPr lang="en-US" dirty="0" smtClean="0"/>
              <a:t>Title 32pt bold red</a:t>
            </a:r>
          </a:p>
        </p:txBody>
      </p:sp>
      <p:sp>
        <p:nvSpPr>
          <p:cNvPr id="15" name="Text Placeholder 14"/>
          <p:cNvSpPr>
            <a:spLocks noGrp="1"/>
          </p:cNvSpPr>
          <p:nvPr>
            <p:ph type="body" sz="quarter" idx="18" hasCustomPrompt="1"/>
          </p:nvPr>
        </p:nvSpPr>
        <p:spPr>
          <a:xfrm>
            <a:off x="457201" y="1287485"/>
            <a:ext cx="8166928" cy="484187"/>
          </a:xfrm>
          <a:prstGeom prst="rect">
            <a:avLst/>
          </a:prstGeom>
        </p:spPr>
        <p:txBody>
          <a:bodyPr>
            <a:normAutofit/>
          </a:bodyPr>
          <a:lstStyle>
            <a:lvl1pPr marL="0" indent="0">
              <a:buNone/>
              <a:defRPr sz="2400" cap="none" baseline="0">
                <a:solidFill>
                  <a:srgbClr val="696A6D"/>
                </a:solidFill>
              </a:defRPr>
            </a:lvl1pPr>
          </a:lstStyle>
          <a:p>
            <a:pPr lvl="0"/>
            <a:r>
              <a:rPr lang="en-US" dirty="0" smtClean="0"/>
              <a:t>SUBTITLE 24PT GRAY ALL CAPS</a:t>
            </a:r>
            <a:endParaRPr lang="en-US" dirty="0"/>
          </a:p>
        </p:txBody>
      </p:sp>
      <p:sp>
        <p:nvSpPr>
          <p:cNvPr id="16" name="Text Placeholder 8"/>
          <p:cNvSpPr>
            <a:spLocks noGrp="1"/>
          </p:cNvSpPr>
          <p:nvPr>
            <p:ph type="body" sz="quarter" idx="19" hasCustomPrompt="1"/>
          </p:nvPr>
        </p:nvSpPr>
        <p:spPr>
          <a:xfrm>
            <a:off x="457200" y="-1"/>
            <a:ext cx="7848600" cy="530352"/>
          </a:xfrm>
          <a:prstGeom prst="rect">
            <a:avLst/>
          </a:prstGeom>
        </p:spPr>
        <p:txBody>
          <a:bodyPr anchor="ctr">
            <a:normAutofit/>
          </a:bodyPr>
          <a:lstStyle>
            <a:lvl1pPr>
              <a:buNone/>
              <a:defRPr sz="1400" cap="all" baseline="0">
                <a:solidFill>
                  <a:schemeClr val="bg1"/>
                </a:solidFill>
              </a:defRPr>
            </a:lvl1pPr>
          </a:lstStyle>
          <a:p>
            <a:pPr lvl="0"/>
            <a:r>
              <a:rPr lang="en-US" dirty="0" smtClean="0"/>
              <a:t>PAGE HEADER 14PT WHITE ALL CAPS</a:t>
            </a:r>
          </a:p>
        </p:txBody>
      </p:sp>
      <p:sp>
        <p:nvSpPr>
          <p:cNvPr id="10" name="Text Placeholder 12"/>
          <p:cNvSpPr>
            <a:spLocks noGrp="1"/>
          </p:cNvSpPr>
          <p:nvPr>
            <p:ph type="body" sz="quarter" idx="20" hasCustomPrompt="1"/>
          </p:nvPr>
        </p:nvSpPr>
        <p:spPr>
          <a:xfrm>
            <a:off x="457200" y="1773355"/>
            <a:ext cx="8147304" cy="4042134"/>
          </a:xfrm>
          <a:prstGeom prst="rect">
            <a:avLst/>
          </a:prstGeom>
        </p:spPr>
        <p:txBody>
          <a:bodyPr>
            <a:normAutofit/>
          </a:bodyPr>
          <a:lstStyle>
            <a:lvl1pPr marL="173038" indent="-173038">
              <a:buClr>
                <a:schemeClr val="bg2"/>
              </a:buClr>
              <a:buFont typeface="Arial" pitchFamily="34" charset="0"/>
              <a:buChar char="•"/>
              <a:defRPr sz="1800" b="1" cap="none" baseline="0">
                <a:solidFill>
                  <a:schemeClr val="bg2"/>
                </a:solidFill>
              </a:defRPr>
            </a:lvl1pPr>
            <a:lvl2pPr marL="339725" indent="-169863">
              <a:buClr>
                <a:schemeClr val="bg2"/>
              </a:buClr>
              <a:buSzPct val="70000"/>
              <a:buFont typeface="Courier New" pitchFamily="49" charset="0"/>
              <a:buChar char="o"/>
              <a:defRPr sz="1800" cap="none" baseline="0">
                <a:solidFill>
                  <a:schemeClr val="tx1"/>
                </a:solidFill>
              </a:defRPr>
            </a:lvl2pPr>
          </a:lstStyle>
          <a:p>
            <a:pPr lvl="0"/>
            <a:r>
              <a:rPr lang="en-US" dirty="0" smtClean="0"/>
              <a:t>18PT BOLD BULLETED SUBHEAD, ALL CAPS, PURPLE OR RED</a:t>
            </a:r>
          </a:p>
          <a:p>
            <a:pPr lvl="1"/>
            <a:r>
              <a:rPr lang="en-US" dirty="0" smtClean="0"/>
              <a:t>18pt second-level bullets, black</a:t>
            </a:r>
          </a:p>
          <a:p>
            <a:pPr lvl="1"/>
            <a:r>
              <a:rPr lang="en-US" dirty="0" smtClean="0"/>
              <a:t>Open bullet, purple</a:t>
            </a:r>
          </a:p>
          <a:p>
            <a:pPr lvl="1"/>
            <a:r>
              <a:rPr lang="en-US" dirty="0" smtClean="0"/>
              <a:t>Bullet size is 70% of text</a:t>
            </a:r>
          </a:p>
          <a:p>
            <a:pPr lvl="1"/>
            <a:endParaRPr lang="en-US" dirty="0" smtClean="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Lead-in+Header">
    <p:spTree>
      <p:nvGrpSpPr>
        <p:cNvPr id="1" name=""/>
        <p:cNvGrpSpPr/>
        <p:nvPr/>
      </p:nvGrpSpPr>
      <p:grpSpPr>
        <a:xfrm>
          <a:off x="0" y="0"/>
          <a:ext cx="0" cy="0"/>
          <a:chOff x="0" y="0"/>
          <a:chExt cx="0" cy="0"/>
        </a:xfrm>
      </p:grpSpPr>
      <p:pic>
        <p:nvPicPr>
          <p:cNvPr id="6" name="Picture 1" descr="MC_PPT_interio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0"/>
          <p:cNvSpPr>
            <a:spLocks noGrp="1"/>
          </p:cNvSpPr>
          <p:nvPr>
            <p:ph type="body" sz="quarter" idx="18" hasCustomPrompt="1"/>
          </p:nvPr>
        </p:nvSpPr>
        <p:spPr>
          <a:xfrm>
            <a:off x="457200" y="777240"/>
            <a:ext cx="8147304" cy="401383"/>
          </a:xfrm>
          <a:prstGeom prst="rect">
            <a:avLst/>
          </a:prstGeom>
        </p:spPr>
        <p:txBody>
          <a:bodyPr>
            <a:normAutofit/>
          </a:bodyPr>
          <a:lstStyle>
            <a:lvl1pPr marL="0" indent="0">
              <a:buNone/>
              <a:defRPr sz="2400" b="0" cap="none" baseline="0">
                <a:solidFill>
                  <a:srgbClr val="696A6D"/>
                </a:solidFill>
              </a:defRPr>
            </a:lvl1pPr>
          </a:lstStyle>
          <a:p>
            <a:pPr lvl="0"/>
            <a:r>
              <a:rPr lang="en-US" dirty="0" smtClean="0"/>
              <a:t>24PT GRAY ALL CAPS</a:t>
            </a:r>
          </a:p>
        </p:txBody>
      </p:sp>
      <p:sp>
        <p:nvSpPr>
          <p:cNvPr id="10" name="Text Placeholder 10"/>
          <p:cNvSpPr>
            <a:spLocks noGrp="1"/>
          </p:cNvSpPr>
          <p:nvPr>
            <p:ph type="body" sz="quarter" idx="19" hasCustomPrompt="1"/>
          </p:nvPr>
        </p:nvSpPr>
        <p:spPr>
          <a:xfrm>
            <a:off x="457200" y="1197864"/>
            <a:ext cx="8147304" cy="649224"/>
          </a:xfrm>
          <a:prstGeom prst="rect">
            <a:avLst/>
          </a:prstGeom>
        </p:spPr>
        <p:txBody>
          <a:bodyPr>
            <a:noAutofit/>
          </a:bodyPr>
          <a:lstStyle>
            <a:lvl1pPr marL="0" indent="0">
              <a:buNone/>
              <a:defRPr sz="3200" b="1" baseline="0">
                <a:solidFill>
                  <a:srgbClr val="C80000"/>
                </a:solidFill>
              </a:defRPr>
            </a:lvl1pPr>
          </a:lstStyle>
          <a:p>
            <a:pPr lvl="0"/>
            <a:r>
              <a:rPr lang="en-US" dirty="0" smtClean="0"/>
              <a:t>32pt Bold Red Title</a:t>
            </a:r>
          </a:p>
        </p:txBody>
      </p:sp>
      <p:sp>
        <p:nvSpPr>
          <p:cNvPr id="11" name="Text Placeholder 8"/>
          <p:cNvSpPr>
            <a:spLocks noGrp="1"/>
          </p:cNvSpPr>
          <p:nvPr>
            <p:ph type="body" sz="quarter" idx="17" hasCustomPrompt="1"/>
          </p:nvPr>
        </p:nvSpPr>
        <p:spPr>
          <a:xfrm>
            <a:off x="457200" y="-1"/>
            <a:ext cx="7848600" cy="530352"/>
          </a:xfrm>
          <a:prstGeom prst="rect">
            <a:avLst/>
          </a:prstGeom>
        </p:spPr>
        <p:txBody>
          <a:bodyPr anchor="ctr">
            <a:normAutofit/>
          </a:bodyPr>
          <a:lstStyle>
            <a:lvl1pPr>
              <a:buNone/>
              <a:defRPr sz="1400" cap="all" baseline="0">
                <a:solidFill>
                  <a:schemeClr val="bg1"/>
                </a:solidFill>
              </a:defRPr>
            </a:lvl1pPr>
          </a:lstStyle>
          <a:p>
            <a:pPr lvl="0"/>
            <a:r>
              <a:rPr lang="en-US" dirty="0" smtClean="0"/>
              <a:t>PAGE HEADER 14PT WHITE ALL CAPS</a:t>
            </a:r>
          </a:p>
        </p:txBody>
      </p:sp>
      <p:sp>
        <p:nvSpPr>
          <p:cNvPr id="15" name="Slide Number Placeholder 21"/>
          <p:cNvSpPr>
            <a:spLocks noGrp="1"/>
          </p:cNvSpPr>
          <p:nvPr>
            <p:ph type="sldNum" sz="quarter" idx="16"/>
          </p:nvPr>
        </p:nvSpPr>
        <p:spPr>
          <a:xfrm>
            <a:off x="8604504" y="88392"/>
            <a:ext cx="457200" cy="365125"/>
          </a:xfrm>
          <a:prstGeom prst="rect">
            <a:avLst/>
          </a:prstGeom>
        </p:spPr>
        <p:txBody>
          <a:bodyPr anchor="ctr"/>
          <a:lstStyle>
            <a:lvl1pPr algn="ctr">
              <a:defRPr sz="1400">
                <a:solidFill>
                  <a:schemeClr val="bg1"/>
                </a:solidFill>
              </a:defRPr>
            </a:lvl1pPr>
          </a:lstStyle>
          <a:p>
            <a:fld id="{C87959B8-3C14-494A-BA72-BB41BB37CE04}" type="slidenum">
              <a:rPr lang="en-US" smtClean="0"/>
              <a:pPr/>
              <a:t>‹#›</a:t>
            </a:fld>
            <a:endParaRPr lang="en-US" dirty="0"/>
          </a:p>
        </p:txBody>
      </p:sp>
    </p:spTree>
    <p:extLst>
      <p:ext uri="{BB962C8B-B14F-4D97-AF65-F5344CB8AC3E}">
        <p14:creationId xmlns:p14="http://schemas.microsoft.com/office/powerpoint/2010/main" val="24048349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2.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3.xml"/><Relationship Id="rId1" Type="http://schemas.openxmlformats.org/officeDocument/2006/relationships/slideLayout" Target="../slideLayouts/slideLayout23.xml"/><Relationship Id="rId4" Type="http://schemas.openxmlformats.org/officeDocument/2006/relationships/image" Target="../media/image6.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theme" Target="../theme/theme4.xml"/><Relationship Id="rId1"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1" descr="MC_PPT_interior.png"/>
          <p:cNvPicPr>
            <a:picLocks noChangeAspect="1"/>
          </p:cNvPicPr>
          <p:nvPr/>
        </p:nvPicPr>
        <p:blipFill>
          <a:blip r:embed="rId23">
            <a:extLst>
              <a:ext uri="{28A0092B-C50C-407E-A947-70E740481C1C}">
                <a14:useLocalDpi xmlns:a14="http://schemas.microsoft.com/office/drawing/2010/main" val="0"/>
              </a:ext>
            </a:extLst>
          </a:blip>
          <a:srcRect/>
          <a:stretch>
            <a:fillRect/>
          </a:stretch>
        </p:blipFill>
        <p:spPr bwMode="auto">
          <a:xfrm>
            <a:off x="0" y="0"/>
            <a:ext cx="9144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Slide Number Placeholder 21"/>
          <p:cNvSpPr>
            <a:spLocks noGrp="1"/>
          </p:cNvSpPr>
          <p:nvPr>
            <p:ph type="sldNum" sz="quarter" idx="4"/>
          </p:nvPr>
        </p:nvSpPr>
        <p:spPr>
          <a:xfrm>
            <a:off x="8604504" y="88392"/>
            <a:ext cx="457200" cy="365125"/>
          </a:xfrm>
          <a:prstGeom prst="rect">
            <a:avLst/>
          </a:prstGeom>
        </p:spPr>
        <p:txBody>
          <a:bodyPr anchor="ctr"/>
          <a:lstStyle>
            <a:lvl1pPr algn="ctr">
              <a:defRPr sz="1400">
                <a:solidFill>
                  <a:schemeClr val="bg1"/>
                </a:solidFill>
              </a:defRPr>
            </a:lvl1pPr>
          </a:lstStyle>
          <a:p>
            <a:fld id="{C87959B8-3C14-494A-BA72-BB41BB37CE04}" type="slidenum">
              <a:rPr lang="en-US" smtClean="0"/>
              <a:pPr/>
              <a:t>‹#›</a:t>
            </a:fld>
            <a:endParaRPr lang="en-US" dirty="0"/>
          </a:p>
        </p:txBody>
      </p:sp>
      <p:sp>
        <p:nvSpPr>
          <p:cNvPr id="12" name="Footer Placeholder 2"/>
          <p:cNvSpPr txBox="1">
            <a:spLocks/>
          </p:cNvSpPr>
          <p:nvPr/>
        </p:nvSpPr>
        <p:spPr>
          <a:xfrm>
            <a:off x="2438399" y="6485446"/>
            <a:ext cx="6501205" cy="365125"/>
          </a:xfrm>
          <a:prstGeom prst="rect">
            <a:avLst/>
          </a:prstGeom>
        </p:spPr>
        <p:txBody>
          <a:bodyPr vert="horz" lIns="91440" tIns="45720" rIns="91440" bIns="45720" rtlCol="0" anchor="b"/>
          <a:lstStyle>
            <a:lvl1pPr algn="r">
              <a:defRPr sz="900" baseline="0" dirty="0" smtClean="0">
                <a:solidFill>
                  <a:srgbClr val="9FA1A4"/>
                </a:solidFill>
                <a:latin typeface="+mn-lt"/>
                <a:cs typeface="Arial" charset="0"/>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9FA1A4"/>
                </a:solidFill>
                <a:effectLst/>
                <a:uLnTx/>
                <a:uFillTx/>
                <a:latin typeface="+mn-lt"/>
                <a:ea typeface="+mn-ea"/>
                <a:cs typeface="Arial" charset="0"/>
              </a:rPr>
              <a:t> </a:t>
            </a:r>
            <a:r>
              <a:rPr kumimoji="0" lang="en-US" sz="900" b="0" i="0" u="none" strike="noStrike" kern="1200" cap="none" spc="0" normalizeH="0" baseline="0" noProof="0" dirty="0" smtClean="0">
                <a:ln>
                  <a:noFill/>
                </a:ln>
                <a:solidFill>
                  <a:schemeClr val="accent3"/>
                </a:solidFill>
                <a:effectLst/>
                <a:uLnTx/>
                <a:uFillTx/>
                <a:latin typeface="+mn-lt"/>
                <a:ea typeface="+mn-ea"/>
                <a:cs typeface="Arial" charset="0"/>
              </a:rPr>
              <a:t>SOLARWINDS FEDERAL CYBERSECURITY SURVEY SUMMARY REPORT |   MARKET CONNECTIONS, INC.  |  703.378.2025</a:t>
            </a:r>
          </a:p>
          <a:p>
            <a:pPr marL="0" marR="0" lvl="0" indent="0" algn="r" defTabSz="457200" rtl="0" eaLnBrk="1" fontAlgn="auto" latinLnBrk="0" hangingPunct="1">
              <a:lnSpc>
                <a:spcPct val="100000"/>
              </a:lnSpc>
              <a:spcBef>
                <a:spcPts val="0"/>
              </a:spcBef>
              <a:spcAft>
                <a:spcPts val="0"/>
              </a:spcAft>
              <a:buClrTx/>
              <a:buSzTx/>
              <a:buFontTx/>
              <a:buNone/>
              <a:tabLst/>
              <a:defRPr/>
            </a:pPr>
            <a:r>
              <a:rPr lang="en-US" sz="900" dirty="0" smtClean="0">
                <a:solidFill>
                  <a:schemeClr val="accent3"/>
                </a:solidFill>
                <a:latin typeface="+mn-lt"/>
              </a:rPr>
              <a:t>© 2015 SOLARWINDS WORLDWIDE, LLC. ALL RIGHTS RESERVED.</a:t>
            </a:r>
          </a:p>
        </p:txBody>
      </p:sp>
    </p:spTree>
  </p:cSld>
  <p:clrMap bg1="lt1" tx1="dk1" bg2="lt2" tx2="dk2" accent1="accent1" accent2="accent2" accent3="accent3" accent4="accent4" accent5="accent5" accent6="accent6" hlink="hlink" folHlink="folHlink"/>
  <p:sldLayoutIdLst>
    <p:sldLayoutId id="2147483723" r:id="rId1"/>
    <p:sldLayoutId id="2147483715" r:id="rId2"/>
    <p:sldLayoutId id="2147483729" r:id="rId3"/>
    <p:sldLayoutId id="2147483730" r:id="rId4"/>
    <p:sldLayoutId id="2147483710" r:id="rId5"/>
    <p:sldLayoutId id="2147483709" r:id="rId6"/>
    <p:sldLayoutId id="2147483676" r:id="rId7"/>
    <p:sldLayoutId id="2147483663" r:id="rId8"/>
    <p:sldLayoutId id="2147483724" r:id="rId9"/>
    <p:sldLayoutId id="2147483677" r:id="rId10"/>
    <p:sldLayoutId id="2147483694" r:id="rId11"/>
    <p:sldLayoutId id="2147483696" r:id="rId12"/>
    <p:sldLayoutId id="2147483691" r:id="rId13"/>
    <p:sldLayoutId id="2147483707" r:id="rId14"/>
    <p:sldLayoutId id="2147483722" r:id="rId15"/>
    <p:sldLayoutId id="2147483725" r:id="rId16"/>
    <p:sldLayoutId id="2147483727" r:id="rId17"/>
    <p:sldLayoutId id="2147483728" r:id="rId18"/>
    <p:sldLayoutId id="2147483713" r:id="rId19"/>
    <p:sldLayoutId id="2147483717" r:id="rId20"/>
    <p:sldLayoutId id="2147483731" r:id="rId21"/>
  </p:sldLayoutIdLst>
  <p:timing>
    <p:tnLst>
      <p:par>
        <p:cTn id="1" dur="indefinite" restart="never" nodeType="tmRoot"/>
      </p:par>
    </p:tnLst>
  </p:timing>
  <p:hf hdr="0" ftr="0" dt="0"/>
  <p:txStyles>
    <p:titleStyle>
      <a:lvl1pPr algn="l" defTabSz="914400" rtl="0" eaLnBrk="1" latinLnBrk="0" hangingPunct="1">
        <a:spcBef>
          <a:spcPct val="0"/>
        </a:spcBef>
        <a:buNone/>
        <a:defRPr sz="1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None/>
        <a:defRPr sz="14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10" descr="MC_PPT_title_bar.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870075"/>
            <a:ext cx="9144000" cy="397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MClogo_rgb.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83113" y="598488"/>
            <a:ext cx="386397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6606364"/>
      </p:ext>
    </p:extLst>
  </p:cSld>
  <p:clrMap bg1="lt1" tx1="dk1" bg2="lt2" tx2="dk2" accent1="accent1" accent2="accent2" accent3="accent3" accent4="accent4" accent5="accent5" accent6="accent6" hlink="hlink" folHlink="folHlink"/>
  <p:sldLayoutIdLst>
    <p:sldLayoutId id="2147483671" r:id="rId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grayarrow_lef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1851" y="2333625"/>
            <a:ext cx="8068891" cy="3280892"/>
          </a:xfrm>
          <a:prstGeom prst="rect">
            <a:avLst/>
          </a:prstGeom>
        </p:spPr>
      </p:pic>
      <p:pic>
        <p:nvPicPr>
          <p:cNvPr id="9" name="Picture 8" descr="grayarrow_righ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1513" y="132295"/>
            <a:ext cx="8068891" cy="3281595"/>
          </a:xfrm>
          <a:prstGeom prst="rect">
            <a:avLst/>
          </a:prstGeom>
        </p:spPr>
      </p:pic>
      <p:sp>
        <p:nvSpPr>
          <p:cNvPr id="5" name="Footer Placeholder 2"/>
          <p:cNvSpPr txBox="1">
            <a:spLocks/>
          </p:cNvSpPr>
          <p:nvPr/>
        </p:nvSpPr>
        <p:spPr>
          <a:xfrm>
            <a:off x="1785257" y="6356350"/>
            <a:ext cx="6901543" cy="365125"/>
          </a:xfrm>
          <a:prstGeom prst="rect">
            <a:avLst/>
          </a:prstGeom>
        </p:spPr>
        <p:txBody>
          <a:bodyPr vert="horz" lIns="91440" tIns="45720" rIns="91440" bIns="45720" rtlCol="0" anchor="b"/>
          <a:lstStyle>
            <a:lvl1pPr algn="r">
              <a:defRPr sz="900" baseline="0" dirty="0" smtClean="0">
                <a:solidFill>
                  <a:srgbClr val="9FA1A4"/>
                </a:solidFill>
                <a:latin typeface="+mn-lt"/>
                <a:cs typeface="Arial" charset="0"/>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9FA1A4"/>
                </a:solidFill>
                <a:effectLst/>
                <a:uLnTx/>
                <a:uFillTx/>
                <a:latin typeface="+mn-lt"/>
                <a:ea typeface="+mn-ea"/>
                <a:cs typeface="Arial" charset="0"/>
              </a:rPr>
              <a:t> SOLARWINDS FEDERAL CYBERSECURITY SURVEY SUMMARY REPORT |   MARKET CONNECTIONS, INC.  |  703.378.2025</a:t>
            </a:r>
            <a:endParaRPr kumimoji="0" lang="en-US" sz="900" b="0" i="0" u="none" strike="noStrike" kern="1200" cap="none" spc="0" normalizeH="0" baseline="0" noProof="0" dirty="0">
              <a:ln>
                <a:noFill/>
              </a:ln>
              <a:solidFill>
                <a:srgbClr val="9FA1A4"/>
              </a:solidFill>
              <a:effectLst/>
              <a:uLnTx/>
              <a:uFillTx/>
              <a:latin typeface="+mn-lt"/>
              <a:ea typeface="+mn-ea"/>
              <a:cs typeface="Arial" charset="0"/>
            </a:endParaRPr>
          </a:p>
        </p:txBody>
      </p:sp>
    </p:spTree>
  </p:cSld>
  <p:clrMap bg1="lt1" tx1="dk1" bg2="lt2" tx2="dk2" accent1="accent1" accent2="accent2" accent3="accent3" accent4="accent4" accent5="accent5" accent6="accent6" hlink="hlink" folHlink="folHlink"/>
  <p:sldLayoutIdLst>
    <p:sldLayoutId id="2147483719"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C80000"/>
        </a:solidFill>
        <a:effectLst/>
      </p:bgPr>
    </p:bg>
    <p:spTree>
      <p:nvGrpSpPr>
        <p:cNvPr id="1" name=""/>
        <p:cNvGrpSpPr/>
        <p:nvPr/>
      </p:nvGrpSpPr>
      <p:grpSpPr>
        <a:xfrm>
          <a:off x="0" y="0"/>
          <a:ext cx="0" cy="0"/>
          <a:chOff x="0" y="0"/>
          <a:chExt cx="0" cy="0"/>
        </a:xfrm>
      </p:grpSpPr>
      <p:pic>
        <p:nvPicPr>
          <p:cNvPr id="6" name="Picture 5" descr="redslide.png"/>
          <p:cNvPicPr>
            <a:picLocks noChangeAspect="1"/>
          </p:cNvPicPr>
          <p:nvPr/>
        </p:nvPicPr>
        <p:blipFill rotWithShape="1">
          <a:blip r:embed="rId3">
            <a:extLst>
              <a:ext uri="{28A0092B-C50C-407E-A947-70E740481C1C}">
                <a14:useLocalDpi xmlns:a14="http://schemas.microsoft.com/office/drawing/2010/main" val="0"/>
              </a:ext>
            </a:extLst>
          </a:blip>
          <a:srcRect l="6757" t="6550" r="4322" b="7705"/>
          <a:stretch/>
        </p:blipFill>
        <p:spPr>
          <a:xfrm>
            <a:off x="0" y="0"/>
            <a:ext cx="9144000" cy="6858000"/>
          </a:xfrm>
          <a:prstGeom prst="rect">
            <a:avLst/>
          </a:prstGeom>
        </p:spPr>
      </p:pic>
      <p:sp>
        <p:nvSpPr>
          <p:cNvPr id="5" name="Footer Placeholder 2"/>
          <p:cNvSpPr txBox="1">
            <a:spLocks/>
          </p:cNvSpPr>
          <p:nvPr/>
        </p:nvSpPr>
        <p:spPr>
          <a:xfrm>
            <a:off x="2466753" y="6356350"/>
            <a:ext cx="6220047" cy="365125"/>
          </a:xfrm>
          <a:prstGeom prst="rect">
            <a:avLst/>
          </a:prstGeom>
        </p:spPr>
        <p:txBody>
          <a:bodyPr vert="horz" lIns="91440" tIns="45720" rIns="91440" bIns="45720" rtlCol="0" anchor="b"/>
          <a:lstStyle>
            <a:lvl1pPr algn="r">
              <a:defRPr sz="900" baseline="0" dirty="0" smtClean="0">
                <a:solidFill>
                  <a:srgbClr val="9FA1A4"/>
                </a:solidFill>
                <a:latin typeface="+mn-lt"/>
                <a:cs typeface="Arial" charset="0"/>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bg1"/>
                </a:solidFill>
                <a:effectLst/>
                <a:uLnTx/>
                <a:uFillTx/>
                <a:latin typeface="+mn-lt"/>
                <a:ea typeface="+mn-ea"/>
                <a:cs typeface="Arial" charset="0"/>
              </a:rPr>
              <a:t>SOLARWINDS FEDERAL CYBERSECURITY SURVEY SUMMARY REPORT</a:t>
            </a:r>
            <a:r>
              <a:rPr kumimoji="0" lang="en-US" sz="900" b="0" i="0" u="none" strike="noStrike" kern="1200" cap="none" spc="0" normalizeH="0" baseline="0" noProof="0" dirty="0" smtClean="0">
                <a:ln>
                  <a:noFill/>
                </a:ln>
                <a:solidFill>
                  <a:srgbClr val="9FA1A4"/>
                </a:solidFill>
                <a:effectLst/>
                <a:uLnTx/>
                <a:uFillTx/>
                <a:latin typeface="+mn-lt"/>
                <a:ea typeface="+mn-ea"/>
                <a:cs typeface="Arial" charset="0"/>
              </a:rPr>
              <a:t> </a:t>
            </a:r>
            <a:r>
              <a:rPr kumimoji="0" lang="en-US" sz="900" b="0" i="0" u="none" strike="noStrike" kern="1200" cap="none" spc="0" normalizeH="0" baseline="0" noProof="0" dirty="0" smtClean="0">
                <a:ln>
                  <a:noFill/>
                </a:ln>
                <a:solidFill>
                  <a:schemeClr val="bg1"/>
                </a:solidFill>
                <a:effectLst/>
                <a:uLnTx/>
                <a:uFillTx/>
                <a:latin typeface="+mn-lt"/>
                <a:ea typeface="+mn-ea"/>
                <a:cs typeface="Arial" charset="0"/>
              </a:rPr>
              <a:t>|   MARKET CONNECTIONS, INC.  |  703.378.2025</a:t>
            </a:r>
            <a:endParaRPr kumimoji="0" lang="en-US" sz="900" b="0" i="0" u="none" strike="noStrike" kern="1200" cap="none" spc="0" normalizeH="0" baseline="0" noProof="0" dirty="0">
              <a:ln>
                <a:noFill/>
              </a:ln>
              <a:solidFill>
                <a:schemeClr val="bg1"/>
              </a:solidFill>
              <a:effectLst/>
              <a:uLnTx/>
              <a:uFillTx/>
              <a:latin typeface="+mn-lt"/>
              <a:ea typeface="+mn-ea"/>
              <a:cs typeface="Arial" charset="0"/>
            </a:endParaRPr>
          </a:p>
        </p:txBody>
      </p:sp>
    </p:spTree>
  </p:cSld>
  <p:clrMap bg1="lt1" tx1="dk1" bg2="lt2" tx2="dk2" accent1="accent1" accent2="accent2" accent3="accent3" accent4="accent4" accent5="accent5" accent6="accent6" hlink="hlink" folHlink="folHlink"/>
  <p:sldLayoutIdLst>
    <p:sldLayoutId id="2147483721"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4.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4.xml"/><Relationship Id="rId6" Type="http://schemas.openxmlformats.org/officeDocument/2006/relationships/chart" Target="../charts/chart12.xml"/><Relationship Id="rId5" Type="http://schemas.openxmlformats.org/officeDocument/2006/relationships/chart" Target="../charts/chart11.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4.xml"/><Relationship Id="rId5" Type="http://schemas.openxmlformats.org/officeDocument/2006/relationships/image" Target="../media/image8.png"/><Relationship Id="rId4" Type="http://schemas.openxmlformats.org/officeDocument/2006/relationships/chart" Target="../charts/char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4.xml"/><Relationship Id="rId5" Type="http://schemas.openxmlformats.org/officeDocument/2006/relationships/image" Target="../media/image9.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4.xml"/><Relationship Id="rId6" Type="http://schemas.openxmlformats.org/officeDocument/2006/relationships/chart" Target="../charts/chart14.xml"/><Relationship Id="rId5" Type="http://schemas.openxmlformats.org/officeDocument/2006/relationships/image" Target="../media/image9.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4.xml"/><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4.xml"/><Relationship Id="rId5" Type="http://schemas.openxmlformats.org/officeDocument/2006/relationships/image" Target="../media/image9.pn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4.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chart" Target="../charts/chart15.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4.xml"/><Relationship Id="rId6" Type="http://schemas.openxmlformats.org/officeDocument/2006/relationships/image" Target="../media/image9.png"/><Relationship Id="rId5" Type="http://schemas.openxmlformats.org/officeDocument/2006/relationships/chart" Target="../charts/chart16.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4.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mailto:Lisa.SherwinWulf@solarwinds.com" TargetMode="External"/><Relationship Id="rId7"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0.xml"/><Relationship Id="rId6" Type="http://schemas.openxmlformats.org/officeDocument/2006/relationships/image" Target="../media/image4.png"/><Relationship Id="rId5" Type="http://schemas.openxmlformats.org/officeDocument/2006/relationships/hyperlink" Target="https://www.linkedin.com/company/solarwinds-government" TargetMode="External"/><Relationship Id="rId4" Type="http://schemas.openxmlformats.org/officeDocument/2006/relationships/hyperlink" Target="http://www.solarwinds.com/federa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5.xml"/><Relationship Id="rId5" Type="http://schemas.openxmlformats.org/officeDocument/2006/relationships/image" Target="../media/image8.png"/><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5.xml"/><Relationship Id="rId5" Type="http://schemas.openxmlformats.org/officeDocument/2006/relationships/image" Target="../media/image8.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1.xml"/><Relationship Id="rId6" Type="http://schemas.openxmlformats.org/officeDocument/2006/relationships/image" Target="../media/image8.png"/><Relationship Id="rId5" Type="http://schemas.openxmlformats.org/officeDocument/2006/relationships/image" Target="../media/image2.png"/><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4.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14.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4.xml"/><Relationship Id="rId5" Type="http://schemas.openxmlformats.org/officeDocument/2006/relationships/image" Target="../media/image8.png"/><Relationship Id="rId4" Type="http://schemas.openxmlformats.org/officeDocument/2006/relationships/chart" Target="../charts/char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4.xml"/><Relationship Id="rId5" Type="http://schemas.openxmlformats.org/officeDocument/2006/relationships/chart" Target="../charts/chart8.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21"/>
          <p:cNvSpPr>
            <a:spLocks noGrp="1"/>
          </p:cNvSpPr>
          <p:nvPr>
            <p:ph type="body" sz="quarter" idx="11"/>
          </p:nvPr>
        </p:nvSpPr>
        <p:spPr>
          <a:xfrm>
            <a:off x="658368" y="2183928"/>
            <a:ext cx="6592888" cy="2128058"/>
          </a:xfrm>
        </p:spPr>
        <p:txBody>
          <a:bodyPr>
            <a:noAutofit/>
          </a:bodyPr>
          <a:lstStyle/>
          <a:p>
            <a:pPr marL="0" indent="0"/>
            <a:r>
              <a:rPr lang="en-US" b="1" dirty="0" smtClean="0"/>
              <a:t>SolarWinds® </a:t>
            </a:r>
            <a:br>
              <a:rPr lang="en-US" b="1" dirty="0" smtClean="0"/>
            </a:br>
            <a:r>
              <a:rPr lang="en-US" b="1" dirty="0" smtClean="0"/>
              <a:t>Federal Cybersecurity Survey Summary Report</a:t>
            </a:r>
            <a:endParaRPr lang="en-US" b="1" dirty="0"/>
          </a:p>
        </p:txBody>
      </p:sp>
      <p:sp>
        <p:nvSpPr>
          <p:cNvPr id="24" name="Text Placeholder 23"/>
          <p:cNvSpPr>
            <a:spLocks noGrp="1"/>
          </p:cNvSpPr>
          <p:nvPr>
            <p:ph type="body" sz="quarter" idx="12"/>
          </p:nvPr>
        </p:nvSpPr>
        <p:spPr>
          <a:xfrm>
            <a:off x="685800" y="4398820"/>
            <a:ext cx="6592887" cy="685800"/>
          </a:xfrm>
        </p:spPr>
        <p:txBody>
          <a:bodyPr/>
          <a:lstStyle/>
          <a:p>
            <a:r>
              <a:rPr lang="en-US" dirty="0" smtClean="0"/>
              <a:t>2015</a:t>
            </a:r>
            <a:endParaRPr lang="en-US" dirty="0"/>
          </a:p>
        </p:txBody>
      </p:sp>
      <p:sp>
        <p:nvSpPr>
          <p:cNvPr id="572418" name="AutoShape 2" descr="Dynamic World Royalty Free Stock Photo"/>
          <p:cNvSpPr>
            <a:spLocks noChangeAspect="1" noChangeArrowheads="1"/>
          </p:cNvSpPr>
          <p:nvPr/>
        </p:nvSpPr>
        <p:spPr bwMode="auto">
          <a:xfrm>
            <a:off x="80963" y="-1204913"/>
            <a:ext cx="3619500" cy="260985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7673" y="700644"/>
            <a:ext cx="2926080" cy="668116"/>
          </a:xfrm>
          <a:prstGeom prst="rect">
            <a:avLst/>
          </a:prstGeom>
        </p:spPr>
      </p:pic>
      <p:sp>
        <p:nvSpPr>
          <p:cNvPr id="7" name="Footer Placeholder 3"/>
          <p:cNvSpPr txBox="1">
            <a:spLocks/>
          </p:cNvSpPr>
          <p:nvPr/>
        </p:nvSpPr>
        <p:spPr>
          <a:xfrm>
            <a:off x="5072492" y="6249433"/>
            <a:ext cx="3510068" cy="22200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800" i="1" dirty="0" smtClean="0">
                <a:solidFill>
                  <a:schemeClr val="accent1"/>
                </a:solidFill>
              </a:rPr>
              <a:t>© 2015 SOLARWINDS WORLDWIDE, LLC. ALL RIGHTS RESERVED.</a:t>
            </a:r>
            <a:endParaRPr lang="en-US" sz="800" i="1" dirty="0">
              <a:solidFill>
                <a:schemeClr val="accent1"/>
              </a:solidFill>
            </a:endParaRPr>
          </a:p>
        </p:txBody>
      </p:sp>
    </p:spTree>
    <p:extLst>
      <p:ext uri="{BB962C8B-B14F-4D97-AF65-F5344CB8AC3E}">
        <p14:creationId xmlns:p14="http://schemas.microsoft.com/office/powerpoint/2010/main" val="394390129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23"/>
          <p:cNvSpPr>
            <a:spLocks noGrp="1"/>
          </p:cNvSpPr>
          <p:nvPr>
            <p:ph type="sldNum" sz="quarter" idx="10"/>
          </p:nvPr>
        </p:nvSpPr>
        <p:spPr/>
        <p:txBody>
          <a:bodyPr/>
          <a:lstStyle/>
          <a:p>
            <a:fld id="{C87959B8-3C14-494A-BA72-BB41BB37CE04}" type="slidenum">
              <a:rPr lang="en-US" smtClean="0"/>
              <a:pPr/>
              <a:t>10</a:t>
            </a:fld>
            <a:endParaRPr lang="en-US" dirty="0"/>
          </a:p>
        </p:txBody>
      </p:sp>
      <p:sp>
        <p:nvSpPr>
          <p:cNvPr id="22" name="Text Placeholder 21"/>
          <p:cNvSpPr>
            <a:spLocks noGrp="1"/>
          </p:cNvSpPr>
          <p:nvPr>
            <p:ph type="body" sz="quarter" idx="18"/>
          </p:nvPr>
        </p:nvSpPr>
        <p:spPr>
          <a:xfrm>
            <a:off x="457200" y="638344"/>
            <a:ext cx="8147304" cy="687387"/>
          </a:xfrm>
        </p:spPr>
        <p:txBody>
          <a:bodyPr/>
          <a:lstStyle/>
          <a:p>
            <a:r>
              <a:rPr lang="en-US" dirty="0" smtClean="0">
                <a:latin typeface="+mj-lt"/>
              </a:rPr>
              <a:t>Source of Damaging Breaches</a:t>
            </a:r>
            <a:endParaRPr lang="en-US" dirty="0">
              <a:latin typeface="+mj-lt"/>
            </a:endParaRPr>
          </a:p>
        </p:txBody>
      </p:sp>
      <p:sp>
        <p:nvSpPr>
          <p:cNvPr id="21" name="Text Placeholder 20"/>
          <p:cNvSpPr>
            <a:spLocks noGrp="1"/>
          </p:cNvSpPr>
          <p:nvPr>
            <p:ph type="body" sz="quarter" idx="17"/>
          </p:nvPr>
        </p:nvSpPr>
        <p:spPr/>
        <p:txBody>
          <a:bodyPr/>
          <a:lstStyle/>
          <a:p>
            <a:r>
              <a:rPr lang="en-US" dirty="0"/>
              <a:t>IT SECURITY OBSTACLES, </a:t>
            </a:r>
            <a:r>
              <a:rPr lang="en-US" dirty="0" smtClean="0"/>
              <a:t>THREATS </a:t>
            </a:r>
            <a:r>
              <a:rPr lang="en-US" dirty="0"/>
              <a:t>AND BREACHES</a:t>
            </a:r>
          </a:p>
        </p:txBody>
      </p:sp>
      <p:sp>
        <p:nvSpPr>
          <p:cNvPr id="2" name="Text Placeholder 1"/>
          <p:cNvSpPr>
            <a:spLocks noGrp="1"/>
          </p:cNvSpPr>
          <p:nvPr>
            <p:ph type="body" sz="quarter" idx="19"/>
          </p:nvPr>
        </p:nvSpPr>
        <p:spPr>
          <a:xfrm>
            <a:off x="325120" y="1159338"/>
            <a:ext cx="8338781" cy="1630043"/>
          </a:xfrm>
        </p:spPr>
        <p:txBody>
          <a:bodyPr/>
          <a:lstStyle/>
          <a:p>
            <a:pPr marL="173736" lvl="0" indent="-173736">
              <a:spcBef>
                <a:spcPts val="232"/>
              </a:spcBef>
              <a:spcAft>
                <a:spcPts val="432"/>
              </a:spcAft>
              <a:defRPr/>
            </a:pPr>
            <a:r>
              <a:rPr lang="en-US" sz="1600" dirty="0" smtClean="0"/>
              <a:t>Malicious external threats are considered more damaging than malicious internal </a:t>
            </a:r>
            <a:r>
              <a:rPr lang="en-US" sz="1600" dirty="0" smtClean="0"/>
              <a:t>threats, but the majority </a:t>
            </a:r>
            <a:r>
              <a:rPr lang="en-GB" sz="1600" dirty="0"/>
              <a:t>believe malicious insider threats to be </a:t>
            </a:r>
            <a:r>
              <a:rPr lang="en-GB" sz="1600" dirty="0" smtClean="0"/>
              <a:t>equally as </a:t>
            </a:r>
            <a:r>
              <a:rPr lang="en-GB" sz="1600" dirty="0"/>
              <a:t>damaging as </a:t>
            </a:r>
            <a:r>
              <a:rPr lang="en-GB" sz="1600" dirty="0" smtClean="0"/>
              <a:t>malicious </a:t>
            </a:r>
            <a:r>
              <a:rPr lang="en-GB" sz="1600" dirty="0"/>
              <a:t>external </a:t>
            </a:r>
            <a:r>
              <a:rPr lang="en-GB" sz="1600" dirty="0" smtClean="0"/>
              <a:t>threats</a:t>
            </a:r>
            <a:r>
              <a:rPr lang="en-US" sz="1600" dirty="0" smtClean="0"/>
              <a:t>.</a:t>
            </a:r>
            <a:endParaRPr lang="en-US" sz="1600" dirty="0" smtClean="0"/>
          </a:p>
          <a:p>
            <a:pPr marL="173736" lvl="0" indent="-173736">
              <a:spcBef>
                <a:spcPts val="232"/>
              </a:spcBef>
              <a:spcAft>
                <a:spcPts val="432"/>
              </a:spcAft>
              <a:defRPr/>
            </a:pPr>
            <a:r>
              <a:rPr lang="en-US" sz="1600" dirty="0" smtClean="0"/>
              <a:t>Respondents </a:t>
            </a:r>
            <a:r>
              <a:rPr lang="en-US" sz="1600" dirty="0" smtClean="0"/>
              <a:t>indicate malicious insiders to be more damaging than careless </a:t>
            </a:r>
            <a:r>
              <a:rPr lang="en-US" sz="1600" dirty="0" smtClean="0"/>
              <a:t>insiders, but more than one-third </a:t>
            </a:r>
            <a:r>
              <a:rPr lang="en-GB" sz="1600" dirty="0" smtClean="0"/>
              <a:t>believe accidental insiders </a:t>
            </a:r>
            <a:r>
              <a:rPr lang="en-GB" sz="1600" dirty="0"/>
              <a:t>to be equally as damaging as malicious </a:t>
            </a:r>
            <a:r>
              <a:rPr lang="en-GB" sz="1600" dirty="0" smtClean="0"/>
              <a:t>insiders</a:t>
            </a:r>
            <a:r>
              <a:rPr lang="en-US" sz="1600" dirty="0" smtClean="0"/>
              <a:t>.</a:t>
            </a:r>
            <a:endParaRPr lang="en-US" sz="1600" dirty="0"/>
          </a:p>
        </p:txBody>
      </p:sp>
      <p:grpSp>
        <p:nvGrpSpPr>
          <p:cNvPr id="8" name="Group 7"/>
          <p:cNvGrpSpPr/>
          <p:nvPr/>
        </p:nvGrpSpPr>
        <p:grpSpPr>
          <a:xfrm>
            <a:off x="490899" y="6037430"/>
            <a:ext cx="8452055" cy="335451"/>
            <a:chOff x="490899" y="6133680"/>
            <a:chExt cx="8452055" cy="335451"/>
          </a:xfrm>
        </p:grpSpPr>
        <p:pic>
          <p:nvPicPr>
            <p:cNvPr id="9" name="Picture 8" descr="question_icon.png"/>
            <p:cNvPicPr>
              <a:picLocks noChangeAspect="1"/>
            </p:cNvPicPr>
            <p:nvPr/>
          </p:nvPicPr>
          <p:blipFill rotWithShape="1">
            <a:blip r:embed="rId3">
              <a:extLst>
                <a:ext uri="{28A0092B-C50C-407E-A947-70E740481C1C}">
                  <a14:useLocalDpi xmlns:a14="http://schemas.microsoft.com/office/drawing/2010/main" val="0"/>
                </a:ext>
              </a:extLst>
            </a:blip>
            <a:srcRect l="-1" r="-4229"/>
            <a:stretch/>
          </p:blipFill>
          <p:spPr>
            <a:xfrm>
              <a:off x="490899" y="6230868"/>
              <a:ext cx="8452055" cy="238263"/>
            </a:xfrm>
            <a:prstGeom prst="rect">
              <a:avLst/>
            </a:prstGeom>
            <a:noFill/>
          </p:spPr>
        </p:pic>
        <p:sp>
          <p:nvSpPr>
            <p:cNvPr id="11" name="Rectangle 10"/>
            <p:cNvSpPr/>
            <p:nvPr/>
          </p:nvSpPr>
          <p:spPr>
            <a:xfrm>
              <a:off x="490899" y="6133680"/>
              <a:ext cx="8173002" cy="304699"/>
            </a:xfrm>
            <a:prstGeom prst="rect">
              <a:avLst/>
            </a:prstGeom>
            <a:noFill/>
          </p:spPr>
          <p:txBody>
            <a:bodyPr wrap="square" tIns="155448" bIns="9144" anchor="ctr">
              <a:spAutoFit/>
            </a:bodyPr>
            <a:lstStyle/>
            <a:p>
              <a:pPr marL="233363" lvl="0" defTabSz="914400"/>
              <a:r>
                <a:rPr lang="en-US" sz="900" i="1" dirty="0" smtClean="0"/>
                <a:t>Of </a:t>
              </a:r>
              <a:r>
                <a:rPr lang="en-US" sz="900" i="1" dirty="0"/>
                <a:t>the two, which source of breach would be more costly or damaging to </a:t>
              </a:r>
              <a:r>
                <a:rPr lang="en-US" sz="900" i="1" dirty="0" smtClean="0"/>
                <a:t>your </a:t>
              </a:r>
              <a:r>
                <a:rPr lang="en-US" sz="900" i="1" dirty="0"/>
                <a:t>organization?   Those perpetrated by:</a:t>
              </a:r>
              <a:endParaRPr lang="en-US" sz="900" dirty="0"/>
            </a:p>
          </p:txBody>
        </p:sp>
      </p:grpSp>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6690" y="675150"/>
            <a:ext cx="1554480" cy="354936"/>
          </a:xfrm>
          <a:prstGeom prst="rect">
            <a:avLst/>
          </a:prstGeom>
        </p:spPr>
      </p:pic>
      <p:graphicFrame>
        <p:nvGraphicFramePr>
          <p:cNvPr id="18" name="Chart 17"/>
          <p:cNvGraphicFramePr/>
          <p:nvPr>
            <p:extLst>
              <p:ext uri="{D42A27DB-BD31-4B8C-83A1-F6EECF244321}">
                <p14:modId xmlns:p14="http://schemas.microsoft.com/office/powerpoint/2010/main" val="1356233614"/>
              </p:ext>
            </p:extLst>
          </p:nvPr>
        </p:nvGraphicFramePr>
        <p:xfrm>
          <a:off x="325120" y="2612628"/>
          <a:ext cx="4032986" cy="281057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0" name="Chart 19"/>
          <p:cNvGraphicFramePr/>
          <p:nvPr>
            <p:extLst>
              <p:ext uri="{D42A27DB-BD31-4B8C-83A1-F6EECF244321}">
                <p14:modId xmlns:p14="http://schemas.microsoft.com/office/powerpoint/2010/main" val="1250195764"/>
              </p:ext>
            </p:extLst>
          </p:nvPr>
        </p:nvGraphicFramePr>
        <p:xfrm>
          <a:off x="4358106" y="2612628"/>
          <a:ext cx="4032986" cy="2810577"/>
        </p:xfrm>
        <a:graphic>
          <a:graphicData uri="http://schemas.openxmlformats.org/drawingml/2006/chart">
            <c:chart xmlns:c="http://schemas.openxmlformats.org/drawingml/2006/chart" xmlns:r="http://schemas.openxmlformats.org/officeDocument/2006/relationships" r:id="rId6"/>
          </a:graphicData>
        </a:graphic>
      </p:graphicFrame>
      <p:sp>
        <p:nvSpPr>
          <p:cNvPr id="23" name="TextBox 22"/>
          <p:cNvSpPr txBox="1"/>
          <p:nvPr/>
        </p:nvSpPr>
        <p:spPr bwMode="auto">
          <a:xfrm>
            <a:off x="436880" y="5873730"/>
            <a:ext cx="673872" cy="205890"/>
          </a:xfrm>
          <a:prstGeom prst="rect">
            <a:avLst/>
          </a:prstGeom>
          <a:noFill/>
          <a:ln w="9525" algn="ctr">
            <a:noFill/>
            <a:miter lim="800000"/>
            <a:headEnd/>
            <a:tailEnd/>
          </a:ln>
        </p:spPr>
        <p:txBody>
          <a:bodyPr wrap="square" rtlCol="0">
            <a:spAutoFit/>
          </a:bodyPr>
          <a:lstStyle/>
          <a:p>
            <a:pPr marL="163513" indent="-342900" eaLnBrk="0" hangingPunct="0">
              <a:lnSpc>
                <a:spcPct val="80000"/>
              </a:lnSpc>
              <a:spcBef>
                <a:spcPct val="50000"/>
              </a:spcBef>
              <a:buClr>
                <a:srgbClr val="A50021"/>
              </a:buClr>
              <a:buSzPct val="80000"/>
              <a:buFont typeface="Wingdings" pitchFamily="2" charset="2"/>
              <a:buNone/>
            </a:pPr>
            <a:r>
              <a:rPr lang="en-US" sz="900" i="1" dirty="0" smtClean="0"/>
              <a:t>N=200</a:t>
            </a:r>
            <a:endParaRPr lang="en-US" sz="900" i="1" dirty="0" smtClean="0">
              <a:latin typeface="+mn-lt"/>
            </a:endParaRPr>
          </a:p>
        </p:txBody>
      </p:sp>
    </p:spTree>
    <p:extLst>
      <p:ext uri="{BB962C8B-B14F-4D97-AF65-F5344CB8AC3E}">
        <p14:creationId xmlns:p14="http://schemas.microsoft.com/office/powerpoint/2010/main" val="75390942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23"/>
          <p:cNvSpPr>
            <a:spLocks noGrp="1"/>
          </p:cNvSpPr>
          <p:nvPr>
            <p:ph type="sldNum" sz="quarter" idx="10"/>
          </p:nvPr>
        </p:nvSpPr>
        <p:spPr/>
        <p:txBody>
          <a:bodyPr/>
          <a:lstStyle/>
          <a:p>
            <a:fld id="{C87959B8-3C14-494A-BA72-BB41BB37CE04}" type="slidenum">
              <a:rPr lang="en-US" smtClean="0"/>
              <a:pPr/>
              <a:t>11</a:t>
            </a:fld>
            <a:endParaRPr lang="en-US" dirty="0"/>
          </a:p>
        </p:txBody>
      </p:sp>
      <p:sp>
        <p:nvSpPr>
          <p:cNvPr id="22" name="Text Placeholder 21"/>
          <p:cNvSpPr>
            <a:spLocks noGrp="1"/>
          </p:cNvSpPr>
          <p:nvPr>
            <p:ph type="body" sz="quarter" idx="18"/>
          </p:nvPr>
        </p:nvSpPr>
        <p:spPr>
          <a:xfrm>
            <a:off x="457200" y="638344"/>
            <a:ext cx="8147304" cy="687387"/>
          </a:xfrm>
        </p:spPr>
        <p:txBody>
          <a:bodyPr/>
          <a:lstStyle/>
          <a:p>
            <a:r>
              <a:rPr lang="en-US" dirty="0" smtClean="0">
                <a:latin typeface="+mj-lt"/>
              </a:rPr>
              <a:t>Organization Security Policies</a:t>
            </a:r>
            <a:endParaRPr lang="en-US" dirty="0">
              <a:latin typeface="+mj-lt"/>
            </a:endParaRPr>
          </a:p>
        </p:txBody>
      </p:sp>
      <p:sp>
        <p:nvSpPr>
          <p:cNvPr id="21" name="Text Placeholder 20"/>
          <p:cNvSpPr>
            <a:spLocks noGrp="1"/>
          </p:cNvSpPr>
          <p:nvPr>
            <p:ph type="body" sz="quarter" idx="17"/>
          </p:nvPr>
        </p:nvSpPr>
        <p:spPr/>
        <p:txBody>
          <a:bodyPr/>
          <a:lstStyle/>
          <a:p>
            <a:r>
              <a:rPr lang="en-US" dirty="0" smtClean="0"/>
              <a:t>ORGANIZATION IT SECURITY POLICIES</a:t>
            </a:r>
            <a:endParaRPr lang="en-US" dirty="0"/>
          </a:p>
        </p:txBody>
      </p:sp>
      <p:sp>
        <p:nvSpPr>
          <p:cNvPr id="2" name="Text Placeholder 1"/>
          <p:cNvSpPr>
            <a:spLocks noGrp="1"/>
          </p:cNvSpPr>
          <p:nvPr>
            <p:ph type="body" sz="quarter" idx="19"/>
          </p:nvPr>
        </p:nvSpPr>
        <p:spPr>
          <a:xfrm>
            <a:off x="457200" y="1159339"/>
            <a:ext cx="8206701" cy="974120"/>
          </a:xfrm>
        </p:spPr>
        <p:txBody>
          <a:bodyPr/>
          <a:lstStyle/>
          <a:p>
            <a:pPr marL="173736" lvl="0" indent="-173736">
              <a:spcBef>
                <a:spcPts val="232"/>
              </a:spcBef>
              <a:spcAft>
                <a:spcPts val="432"/>
              </a:spcAft>
              <a:defRPr/>
            </a:pPr>
            <a:r>
              <a:rPr lang="en-US" sz="1600" dirty="0" smtClean="0"/>
              <a:t>The majority of respondents indicate having a formal IT security policy for end users that supplements current federal security policies.</a:t>
            </a:r>
          </a:p>
          <a:p>
            <a:pPr marL="173736" lvl="0" indent="-173736">
              <a:spcBef>
                <a:spcPts val="232"/>
              </a:spcBef>
              <a:spcAft>
                <a:spcPts val="432"/>
              </a:spcAft>
              <a:defRPr/>
            </a:pPr>
            <a:r>
              <a:rPr lang="en-US" sz="1600" dirty="0" smtClean="0"/>
              <a:t>Three-quarters of the respondents indicate that policy communication is done frequently and regularly.</a:t>
            </a:r>
            <a:endParaRPr lang="en-US" sz="1600" dirty="0"/>
          </a:p>
        </p:txBody>
      </p:sp>
      <p:grpSp>
        <p:nvGrpSpPr>
          <p:cNvPr id="8" name="Group 7"/>
          <p:cNvGrpSpPr/>
          <p:nvPr/>
        </p:nvGrpSpPr>
        <p:grpSpPr>
          <a:xfrm>
            <a:off x="490899" y="5998661"/>
            <a:ext cx="8452055" cy="443198"/>
            <a:chOff x="490899" y="6094911"/>
            <a:chExt cx="8452055" cy="443198"/>
          </a:xfrm>
        </p:grpSpPr>
        <p:pic>
          <p:nvPicPr>
            <p:cNvPr id="9" name="Picture 8" descr="question_icon.png"/>
            <p:cNvPicPr>
              <a:picLocks noChangeAspect="1"/>
            </p:cNvPicPr>
            <p:nvPr/>
          </p:nvPicPr>
          <p:blipFill rotWithShape="1">
            <a:blip r:embed="rId3">
              <a:extLst>
                <a:ext uri="{28A0092B-C50C-407E-A947-70E740481C1C}">
                  <a14:useLocalDpi xmlns:a14="http://schemas.microsoft.com/office/drawing/2010/main" val="0"/>
                </a:ext>
              </a:extLst>
            </a:blip>
            <a:srcRect l="-1" r="-4229"/>
            <a:stretch/>
          </p:blipFill>
          <p:spPr>
            <a:xfrm>
              <a:off x="490899" y="6230868"/>
              <a:ext cx="8452055" cy="238263"/>
            </a:xfrm>
            <a:prstGeom prst="rect">
              <a:avLst/>
            </a:prstGeom>
            <a:noFill/>
          </p:spPr>
        </p:pic>
        <p:sp>
          <p:nvSpPr>
            <p:cNvPr id="11" name="Rectangle 10"/>
            <p:cNvSpPr/>
            <p:nvPr/>
          </p:nvSpPr>
          <p:spPr>
            <a:xfrm>
              <a:off x="490899" y="6094911"/>
              <a:ext cx="8173002" cy="443198"/>
            </a:xfrm>
            <a:prstGeom prst="rect">
              <a:avLst/>
            </a:prstGeom>
            <a:noFill/>
          </p:spPr>
          <p:txBody>
            <a:bodyPr wrap="square" tIns="155448" bIns="9144" anchor="ctr">
              <a:spAutoFit/>
            </a:bodyPr>
            <a:lstStyle/>
            <a:p>
              <a:pPr marL="233363" lvl="0" defTabSz="914400"/>
              <a:r>
                <a:rPr lang="en-US" sz="900" i="1" dirty="0" smtClean="0"/>
                <a:t>Does </a:t>
              </a:r>
              <a:r>
                <a:rPr lang="en-US" sz="900" i="1" dirty="0"/>
                <a:t>your organization have a formal IT security policy for end users that supplements current federal security policies such as DISA STIGs and NIST FISMA</a:t>
              </a:r>
              <a:r>
                <a:rPr lang="en-US" sz="900" i="1" dirty="0" smtClean="0"/>
                <a:t>?</a:t>
              </a:r>
            </a:p>
            <a:p>
              <a:pPr marL="233363" defTabSz="914400"/>
              <a:r>
                <a:rPr lang="en-US" sz="900" i="1" dirty="0"/>
                <a:t>How are these IT security policies communicated to end users</a:t>
              </a:r>
              <a:r>
                <a:rPr lang="en-US" sz="900" i="1" dirty="0" smtClean="0"/>
                <a:t>?</a:t>
              </a:r>
              <a:endParaRPr lang="en-US" sz="900" i="1" dirty="0"/>
            </a:p>
          </p:txBody>
        </p:sp>
      </p:grpSp>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6690" y="675150"/>
            <a:ext cx="1554480" cy="354936"/>
          </a:xfrm>
          <a:prstGeom prst="rect">
            <a:avLst/>
          </a:prstGeom>
        </p:spPr>
      </p:pic>
      <p:graphicFrame>
        <p:nvGraphicFramePr>
          <p:cNvPr id="18" name="Chart 17"/>
          <p:cNvGraphicFramePr/>
          <p:nvPr>
            <p:extLst>
              <p:ext uri="{D42A27DB-BD31-4B8C-83A1-F6EECF244321}">
                <p14:modId xmlns:p14="http://schemas.microsoft.com/office/powerpoint/2010/main" val="1555980086"/>
              </p:ext>
            </p:extLst>
          </p:nvPr>
        </p:nvGraphicFramePr>
        <p:xfrm>
          <a:off x="254000" y="2476862"/>
          <a:ext cx="4032986" cy="281057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Chart 12"/>
          <p:cNvGraphicFramePr/>
          <p:nvPr>
            <p:extLst>
              <p:ext uri="{D42A27DB-BD31-4B8C-83A1-F6EECF244321}">
                <p14:modId xmlns:p14="http://schemas.microsoft.com/office/powerpoint/2010/main" val="3369654282"/>
              </p:ext>
            </p:extLst>
          </p:nvPr>
        </p:nvGraphicFramePr>
        <p:xfrm>
          <a:off x="4064000" y="2476862"/>
          <a:ext cx="4567097" cy="3657756"/>
        </p:xfrm>
        <a:graphic>
          <a:graphicData uri="http://schemas.openxmlformats.org/drawingml/2006/chart">
            <c:chart xmlns:c="http://schemas.openxmlformats.org/drawingml/2006/chart" xmlns:r="http://schemas.openxmlformats.org/officeDocument/2006/relationships" r:id="rId6"/>
          </a:graphicData>
        </a:graphic>
      </p:graphicFrame>
      <p:sp>
        <p:nvSpPr>
          <p:cNvPr id="14" name="TextBox 13"/>
          <p:cNvSpPr txBox="1"/>
          <p:nvPr/>
        </p:nvSpPr>
        <p:spPr bwMode="auto">
          <a:xfrm>
            <a:off x="457200" y="5853410"/>
            <a:ext cx="673872" cy="205890"/>
          </a:xfrm>
          <a:prstGeom prst="rect">
            <a:avLst/>
          </a:prstGeom>
          <a:noFill/>
          <a:ln w="9525" algn="ctr">
            <a:noFill/>
            <a:miter lim="800000"/>
            <a:headEnd/>
            <a:tailEnd/>
          </a:ln>
        </p:spPr>
        <p:txBody>
          <a:bodyPr wrap="square" rtlCol="0">
            <a:spAutoFit/>
          </a:bodyPr>
          <a:lstStyle/>
          <a:p>
            <a:pPr marL="163513" indent="-342900" eaLnBrk="0" hangingPunct="0">
              <a:lnSpc>
                <a:spcPct val="80000"/>
              </a:lnSpc>
              <a:spcBef>
                <a:spcPct val="50000"/>
              </a:spcBef>
              <a:buClr>
                <a:srgbClr val="A50021"/>
              </a:buClr>
              <a:buSzPct val="80000"/>
              <a:buFont typeface="Wingdings" pitchFamily="2" charset="2"/>
              <a:buNone/>
            </a:pPr>
            <a:r>
              <a:rPr lang="en-US" sz="900" i="1" dirty="0" smtClean="0"/>
              <a:t>N=200</a:t>
            </a:r>
            <a:endParaRPr lang="en-US" sz="900" i="1" dirty="0" smtClean="0">
              <a:latin typeface="+mn-lt"/>
            </a:endParaRPr>
          </a:p>
        </p:txBody>
      </p:sp>
      <p:sp>
        <p:nvSpPr>
          <p:cNvPr id="15" name="TextBox 17"/>
          <p:cNvSpPr txBox="1"/>
          <p:nvPr/>
        </p:nvSpPr>
        <p:spPr bwMode="auto">
          <a:xfrm>
            <a:off x="4772198" y="5853431"/>
            <a:ext cx="673862" cy="205869"/>
          </a:xfrm>
          <a:prstGeom prst="rect">
            <a:avLst/>
          </a:prstGeom>
          <a:noFill/>
          <a:ln w="9525" algn="ctr">
            <a:noFill/>
            <a:miter lim="800000"/>
            <a:headEnd/>
            <a:tailEnd/>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63513" indent="-342900" eaLnBrk="0" hangingPunct="0">
              <a:lnSpc>
                <a:spcPct val="80000"/>
              </a:lnSpc>
              <a:spcBef>
                <a:spcPct val="50000"/>
              </a:spcBef>
              <a:buClr>
                <a:srgbClr val="A50021"/>
              </a:buClr>
              <a:buSzPct val="80000"/>
              <a:buFont typeface="Wingdings" pitchFamily="2" charset="2"/>
              <a:buNone/>
            </a:pPr>
            <a:r>
              <a:rPr lang="en-US" sz="900" i="1" dirty="0" smtClean="0"/>
              <a:t>N= 170</a:t>
            </a:r>
            <a:endParaRPr lang="en-US" sz="900" i="1" dirty="0" smtClean="0">
              <a:latin typeface="+mn-lt"/>
            </a:endParaRPr>
          </a:p>
        </p:txBody>
      </p:sp>
      <p:sp>
        <p:nvSpPr>
          <p:cNvPr id="16" name="TextBox 15"/>
          <p:cNvSpPr txBox="1"/>
          <p:nvPr/>
        </p:nvSpPr>
        <p:spPr>
          <a:xfrm>
            <a:off x="4772198" y="5940529"/>
            <a:ext cx="2300925" cy="246221"/>
          </a:xfrm>
          <a:prstGeom prst="rect">
            <a:avLst/>
          </a:prstGeom>
          <a:noFill/>
        </p:spPr>
        <p:txBody>
          <a:bodyPr wrap="square" rIns="0" rtlCol="0">
            <a:spAutoFit/>
          </a:bodyPr>
          <a:lstStyle/>
          <a:p>
            <a:r>
              <a:rPr lang="en-US" sz="1000" i="0" dirty="0" smtClean="0">
                <a:latin typeface="+mn-lt"/>
              </a:rPr>
              <a:t>Note: Multiple responses allowed</a:t>
            </a:r>
            <a:endParaRPr lang="en-US" sz="1000" i="0" dirty="0">
              <a:latin typeface="+mn-lt"/>
            </a:endParaRPr>
          </a:p>
        </p:txBody>
      </p:sp>
    </p:spTree>
    <p:extLst>
      <p:ext uri="{BB962C8B-B14F-4D97-AF65-F5344CB8AC3E}">
        <p14:creationId xmlns:p14="http://schemas.microsoft.com/office/powerpoint/2010/main" val="404525258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descr="question_icon.png"/>
          <p:cNvPicPr>
            <a:picLocks noChangeAspect="1"/>
          </p:cNvPicPr>
          <p:nvPr/>
        </p:nvPicPr>
        <p:blipFill rotWithShape="1">
          <a:blip r:embed="rId3">
            <a:extLst>
              <a:ext uri="{28A0092B-C50C-407E-A947-70E740481C1C}">
                <a14:useLocalDpi xmlns:a14="http://schemas.microsoft.com/office/drawing/2010/main" val="0"/>
              </a:ext>
            </a:extLst>
          </a:blip>
          <a:srcRect l="-1" r="-4229"/>
          <a:stretch/>
        </p:blipFill>
        <p:spPr>
          <a:xfrm>
            <a:off x="490899" y="6134617"/>
            <a:ext cx="8452055" cy="238263"/>
          </a:xfrm>
          <a:prstGeom prst="rect">
            <a:avLst/>
          </a:prstGeom>
          <a:noFill/>
        </p:spPr>
      </p:pic>
      <p:sp>
        <p:nvSpPr>
          <p:cNvPr id="24" name="Slide Number Placeholder 23"/>
          <p:cNvSpPr>
            <a:spLocks noGrp="1"/>
          </p:cNvSpPr>
          <p:nvPr>
            <p:ph type="sldNum" sz="quarter" idx="10"/>
          </p:nvPr>
        </p:nvSpPr>
        <p:spPr/>
        <p:txBody>
          <a:bodyPr/>
          <a:lstStyle/>
          <a:p>
            <a:fld id="{C87959B8-3C14-494A-BA72-BB41BB37CE04}" type="slidenum">
              <a:rPr lang="en-US" smtClean="0"/>
              <a:pPr/>
              <a:t>12</a:t>
            </a:fld>
            <a:endParaRPr lang="en-US" dirty="0"/>
          </a:p>
        </p:txBody>
      </p:sp>
      <p:sp>
        <p:nvSpPr>
          <p:cNvPr id="22" name="Text Placeholder 21"/>
          <p:cNvSpPr>
            <a:spLocks noGrp="1"/>
          </p:cNvSpPr>
          <p:nvPr>
            <p:ph type="body" sz="quarter" idx="18"/>
          </p:nvPr>
        </p:nvSpPr>
        <p:spPr>
          <a:xfrm>
            <a:off x="457200" y="638344"/>
            <a:ext cx="8147304" cy="687387"/>
          </a:xfrm>
        </p:spPr>
        <p:txBody>
          <a:bodyPr/>
          <a:lstStyle/>
          <a:p>
            <a:r>
              <a:rPr lang="en-US" dirty="0" smtClean="0">
                <a:latin typeface="+mj-lt"/>
              </a:rPr>
              <a:t>Security Policy Confidence</a:t>
            </a:r>
            <a:endParaRPr lang="en-US" dirty="0">
              <a:latin typeface="+mj-lt"/>
            </a:endParaRPr>
          </a:p>
        </p:txBody>
      </p:sp>
      <p:sp>
        <p:nvSpPr>
          <p:cNvPr id="21" name="Text Placeholder 20"/>
          <p:cNvSpPr>
            <a:spLocks noGrp="1"/>
          </p:cNvSpPr>
          <p:nvPr>
            <p:ph type="body" sz="quarter" idx="17"/>
          </p:nvPr>
        </p:nvSpPr>
        <p:spPr/>
        <p:txBody>
          <a:bodyPr/>
          <a:lstStyle/>
          <a:p>
            <a:r>
              <a:rPr lang="en-US" dirty="0"/>
              <a:t>ORGANIZATION IT SECURITY </a:t>
            </a:r>
            <a:r>
              <a:rPr lang="en-US" dirty="0" smtClean="0"/>
              <a:t>POLICIES</a:t>
            </a:r>
            <a:endParaRPr lang="en-US" dirty="0"/>
          </a:p>
        </p:txBody>
      </p:sp>
      <p:sp>
        <p:nvSpPr>
          <p:cNvPr id="20" name="Rectangle 19"/>
          <p:cNvSpPr/>
          <p:nvPr/>
        </p:nvSpPr>
        <p:spPr>
          <a:xfrm>
            <a:off x="490899" y="6027924"/>
            <a:ext cx="8173002" cy="304699"/>
          </a:xfrm>
          <a:prstGeom prst="rect">
            <a:avLst/>
          </a:prstGeom>
          <a:noFill/>
        </p:spPr>
        <p:txBody>
          <a:bodyPr wrap="square" tIns="155448" bIns="9144" anchor="ctr">
            <a:spAutoFit/>
          </a:bodyPr>
          <a:lstStyle/>
          <a:p>
            <a:pPr marL="233363" defTabSz="914400">
              <a:spcBef>
                <a:spcPct val="20000"/>
              </a:spcBef>
            </a:pPr>
            <a:r>
              <a:rPr lang="en-US" sz="900" i="1" dirty="0" smtClean="0"/>
              <a:t>Please </a:t>
            </a:r>
            <a:r>
              <a:rPr lang="en-US" sz="900" i="1" dirty="0"/>
              <a:t>rate your confidence in your organization’s IT security policies and practices at combating the following types of security threats:</a:t>
            </a:r>
          </a:p>
        </p:txBody>
      </p:sp>
      <p:graphicFrame>
        <p:nvGraphicFramePr>
          <p:cNvPr id="23" name="Chart 22"/>
          <p:cNvGraphicFramePr/>
          <p:nvPr>
            <p:extLst>
              <p:ext uri="{D42A27DB-BD31-4B8C-83A1-F6EECF244321}">
                <p14:modId xmlns:p14="http://schemas.microsoft.com/office/powerpoint/2010/main" val="3383695263"/>
              </p:ext>
            </p:extLst>
          </p:nvPr>
        </p:nvGraphicFramePr>
        <p:xfrm>
          <a:off x="142240" y="1533732"/>
          <a:ext cx="8521661" cy="4500211"/>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p:cNvSpPr txBox="1"/>
          <p:nvPr/>
        </p:nvSpPr>
        <p:spPr bwMode="auto">
          <a:xfrm>
            <a:off x="457200" y="5918470"/>
            <a:ext cx="673872" cy="205890"/>
          </a:xfrm>
          <a:prstGeom prst="rect">
            <a:avLst/>
          </a:prstGeom>
          <a:noFill/>
          <a:ln w="9525" algn="ctr">
            <a:noFill/>
            <a:miter lim="800000"/>
            <a:headEnd/>
            <a:tailEnd/>
          </a:ln>
        </p:spPr>
        <p:txBody>
          <a:bodyPr wrap="square" rtlCol="0">
            <a:spAutoFit/>
          </a:bodyPr>
          <a:lstStyle/>
          <a:p>
            <a:pPr marL="163513" indent="-342900" eaLnBrk="0" hangingPunct="0">
              <a:lnSpc>
                <a:spcPct val="80000"/>
              </a:lnSpc>
              <a:spcBef>
                <a:spcPct val="50000"/>
              </a:spcBef>
              <a:buClr>
                <a:srgbClr val="A50021"/>
              </a:buClr>
              <a:buSzPct val="80000"/>
              <a:buFont typeface="Wingdings" pitchFamily="2" charset="2"/>
              <a:buNone/>
            </a:pPr>
            <a:r>
              <a:rPr lang="en-US" sz="900" i="1" dirty="0" smtClean="0"/>
              <a:t>N=200</a:t>
            </a:r>
            <a:endParaRPr lang="en-US" sz="900" i="1" dirty="0" smtClean="0">
              <a:latin typeface="+mn-lt"/>
            </a:endParaRPr>
          </a:p>
        </p:txBody>
      </p:sp>
      <p:sp>
        <p:nvSpPr>
          <p:cNvPr id="15" name="Text Placeholder 1"/>
          <p:cNvSpPr>
            <a:spLocks noGrp="1"/>
          </p:cNvSpPr>
          <p:nvPr>
            <p:ph type="body" sz="quarter" idx="19"/>
          </p:nvPr>
        </p:nvSpPr>
        <p:spPr>
          <a:xfrm>
            <a:off x="457200" y="1216489"/>
            <a:ext cx="8206701" cy="751553"/>
          </a:xfrm>
        </p:spPr>
        <p:txBody>
          <a:bodyPr/>
          <a:lstStyle/>
          <a:p>
            <a:pPr marL="173736" lvl="0" indent="-173736">
              <a:spcBef>
                <a:spcPts val="432"/>
              </a:spcBef>
              <a:spcAft>
                <a:spcPts val="432"/>
              </a:spcAft>
              <a:defRPr/>
            </a:pPr>
            <a:r>
              <a:rPr lang="en-US" sz="1600" dirty="0" smtClean="0"/>
              <a:t>Slightly more than half of respondents are somewhat confident in their security polices at combating internal and external security threats. Only about one-third are very confident.</a:t>
            </a:r>
            <a:endParaRPr lang="en-US" sz="1600" dirty="0"/>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46690" y="675150"/>
            <a:ext cx="1554480" cy="354936"/>
          </a:xfrm>
          <a:prstGeom prst="rect">
            <a:avLst/>
          </a:prstGeom>
        </p:spPr>
      </p:pic>
    </p:spTree>
    <p:extLst>
      <p:ext uri="{BB962C8B-B14F-4D97-AF65-F5344CB8AC3E}">
        <p14:creationId xmlns:p14="http://schemas.microsoft.com/office/powerpoint/2010/main" val="148927343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descr="question_icon.png"/>
          <p:cNvPicPr>
            <a:picLocks noChangeAspect="1"/>
          </p:cNvPicPr>
          <p:nvPr/>
        </p:nvPicPr>
        <p:blipFill rotWithShape="1">
          <a:blip r:embed="rId3">
            <a:extLst>
              <a:ext uri="{28A0092B-C50C-407E-A947-70E740481C1C}">
                <a14:useLocalDpi xmlns:a14="http://schemas.microsoft.com/office/drawing/2010/main" val="0"/>
              </a:ext>
            </a:extLst>
          </a:blip>
          <a:srcRect l="-1" r="-4229"/>
          <a:stretch/>
        </p:blipFill>
        <p:spPr>
          <a:xfrm>
            <a:off x="490899" y="6134617"/>
            <a:ext cx="8452055" cy="238263"/>
          </a:xfrm>
          <a:prstGeom prst="rect">
            <a:avLst/>
          </a:prstGeom>
          <a:noFill/>
        </p:spPr>
      </p:pic>
      <p:sp>
        <p:nvSpPr>
          <p:cNvPr id="24" name="Slide Number Placeholder 23"/>
          <p:cNvSpPr>
            <a:spLocks noGrp="1"/>
          </p:cNvSpPr>
          <p:nvPr>
            <p:ph type="sldNum" sz="quarter" idx="10"/>
          </p:nvPr>
        </p:nvSpPr>
        <p:spPr/>
        <p:txBody>
          <a:bodyPr/>
          <a:lstStyle/>
          <a:p>
            <a:fld id="{C87959B8-3C14-494A-BA72-BB41BB37CE04}" type="slidenum">
              <a:rPr lang="en-US" smtClean="0"/>
              <a:pPr/>
              <a:t>13</a:t>
            </a:fld>
            <a:endParaRPr lang="en-US" dirty="0"/>
          </a:p>
        </p:txBody>
      </p:sp>
      <p:sp>
        <p:nvSpPr>
          <p:cNvPr id="22" name="Text Placeholder 21"/>
          <p:cNvSpPr>
            <a:spLocks noGrp="1"/>
          </p:cNvSpPr>
          <p:nvPr>
            <p:ph type="body" sz="quarter" idx="18"/>
          </p:nvPr>
        </p:nvSpPr>
        <p:spPr>
          <a:xfrm>
            <a:off x="457200" y="638344"/>
            <a:ext cx="8147304" cy="687387"/>
          </a:xfrm>
        </p:spPr>
        <p:txBody>
          <a:bodyPr/>
          <a:lstStyle/>
          <a:p>
            <a:r>
              <a:rPr lang="en-US" dirty="0" smtClean="0">
                <a:latin typeface="+mj-lt"/>
              </a:rPr>
              <a:t>Obstacles to Threat Prevention</a:t>
            </a:r>
            <a:endParaRPr lang="en-US" dirty="0">
              <a:latin typeface="+mj-lt"/>
            </a:endParaRPr>
          </a:p>
        </p:txBody>
      </p:sp>
      <p:sp>
        <p:nvSpPr>
          <p:cNvPr id="21" name="Text Placeholder 20"/>
          <p:cNvSpPr>
            <a:spLocks noGrp="1"/>
          </p:cNvSpPr>
          <p:nvPr>
            <p:ph type="body" sz="quarter" idx="17"/>
          </p:nvPr>
        </p:nvSpPr>
        <p:spPr/>
        <p:txBody>
          <a:bodyPr/>
          <a:lstStyle/>
          <a:p>
            <a:r>
              <a:rPr lang="en-US" dirty="0" smtClean="0"/>
              <a:t>PREVENTING AND MITIGATING THREATS</a:t>
            </a:r>
            <a:endParaRPr lang="en-US" dirty="0"/>
          </a:p>
        </p:txBody>
      </p:sp>
      <p:pic>
        <p:nvPicPr>
          <p:cNvPr id="19" name="Picture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6690" y="675150"/>
            <a:ext cx="1554480" cy="354936"/>
          </a:xfrm>
          <a:prstGeom prst="rect">
            <a:avLst/>
          </a:prstGeom>
        </p:spPr>
      </p:pic>
      <p:sp>
        <p:nvSpPr>
          <p:cNvPr id="11" name="Rectangle 10"/>
          <p:cNvSpPr/>
          <p:nvPr/>
        </p:nvSpPr>
        <p:spPr>
          <a:xfrm>
            <a:off x="490899" y="6035038"/>
            <a:ext cx="8173002" cy="304699"/>
          </a:xfrm>
          <a:prstGeom prst="rect">
            <a:avLst/>
          </a:prstGeom>
          <a:noFill/>
        </p:spPr>
        <p:txBody>
          <a:bodyPr wrap="square" tIns="155448" bIns="9144" anchor="ctr">
            <a:spAutoFit/>
          </a:bodyPr>
          <a:lstStyle/>
          <a:p>
            <a:pPr marL="233363" lvl="0" defTabSz="914400">
              <a:spcBef>
                <a:spcPct val="20000"/>
              </a:spcBef>
            </a:pPr>
            <a:r>
              <a:rPr lang="en-US" sz="900" i="1" dirty="0" smtClean="0"/>
              <a:t>What </a:t>
            </a:r>
            <a:r>
              <a:rPr lang="en-US" sz="900" i="1" dirty="0"/>
              <a:t>would be the top obstacles or challenges when trying to prevent </a:t>
            </a:r>
            <a:r>
              <a:rPr lang="en-US" sz="900" i="1" dirty="0" smtClean="0"/>
              <a:t>threats at </a:t>
            </a:r>
            <a:r>
              <a:rPr lang="en-US" sz="900" i="1" dirty="0"/>
              <a:t>your federal government agency?</a:t>
            </a:r>
          </a:p>
        </p:txBody>
      </p:sp>
      <p:sp>
        <p:nvSpPr>
          <p:cNvPr id="12" name="TextBox 11"/>
          <p:cNvSpPr txBox="1"/>
          <p:nvPr/>
        </p:nvSpPr>
        <p:spPr>
          <a:xfrm>
            <a:off x="402723" y="5940529"/>
            <a:ext cx="2300925" cy="246221"/>
          </a:xfrm>
          <a:prstGeom prst="rect">
            <a:avLst/>
          </a:prstGeom>
          <a:noFill/>
        </p:spPr>
        <p:txBody>
          <a:bodyPr wrap="square" rIns="0" rtlCol="0">
            <a:spAutoFit/>
          </a:bodyPr>
          <a:lstStyle/>
          <a:p>
            <a:r>
              <a:rPr lang="en-US" sz="1000" i="0" dirty="0" smtClean="0">
                <a:latin typeface="+mn-lt"/>
              </a:rPr>
              <a:t>Note: Multiple responses allowed</a:t>
            </a:r>
            <a:endParaRPr lang="en-US" sz="1000" i="0" dirty="0">
              <a:latin typeface="+mn-lt"/>
            </a:endParaRPr>
          </a:p>
        </p:txBody>
      </p:sp>
      <p:sp>
        <p:nvSpPr>
          <p:cNvPr id="13" name="TextBox 17"/>
          <p:cNvSpPr txBox="1"/>
          <p:nvPr/>
        </p:nvSpPr>
        <p:spPr bwMode="auto">
          <a:xfrm>
            <a:off x="402723" y="5811859"/>
            <a:ext cx="673887" cy="205914"/>
          </a:xfrm>
          <a:prstGeom prst="rect">
            <a:avLst/>
          </a:prstGeom>
          <a:noFill/>
          <a:ln w="9525" algn="ctr">
            <a:noFill/>
            <a:miter lim="800000"/>
            <a:headEnd/>
            <a:tailEnd/>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63513" indent="-342900" eaLnBrk="0" hangingPunct="0">
              <a:lnSpc>
                <a:spcPct val="80000"/>
              </a:lnSpc>
              <a:spcBef>
                <a:spcPct val="50000"/>
              </a:spcBef>
              <a:buClr>
                <a:srgbClr val="A50021"/>
              </a:buClr>
              <a:buSzPct val="80000"/>
              <a:buFont typeface="Wingdings" pitchFamily="2" charset="2"/>
              <a:buNone/>
            </a:pPr>
            <a:r>
              <a:rPr lang="en-US" sz="900" i="1" dirty="0" smtClean="0"/>
              <a:t>N=200</a:t>
            </a:r>
            <a:endParaRPr lang="en-US" sz="900" i="1" dirty="0" smtClean="0">
              <a:latin typeface="+mn-lt"/>
            </a:endParaRPr>
          </a:p>
        </p:txBody>
      </p:sp>
      <p:graphicFrame>
        <p:nvGraphicFramePr>
          <p:cNvPr id="2" name="Table 1"/>
          <p:cNvGraphicFramePr>
            <a:graphicFrameLocks noGrp="1"/>
          </p:cNvGraphicFramePr>
          <p:nvPr>
            <p:extLst>
              <p:ext uri="{D42A27DB-BD31-4B8C-83A1-F6EECF244321}">
                <p14:modId xmlns:p14="http://schemas.microsoft.com/office/powerpoint/2010/main" val="1951541363"/>
              </p:ext>
            </p:extLst>
          </p:nvPr>
        </p:nvGraphicFramePr>
        <p:xfrm>
          <a:off x="917275" y="1708831"/>
          <a:ext cx="7442421" cy="4134440"/>
        </p:xfrm>
        <a:graphic>
          <a:graphicData uri="http://schemas.openxmlformats.org/drawingml/2006/table">
            <a:tbl>
              <a:tblPr firstRow="1" bandRow="1">
                <a:tableStyleId>{5C22544A-7EE6-4342-B048-85BDC9FD1C3A}</a:tableStyleId>
              </a:tblPr>
              <a:tblGrid>
                <a:gridCol w="3876261"/>
                <a:gridCol w="1188720"/>
                <a:gridCol w="1188720"/>
                <a:gridCol w="1188720"/>
              </a:tblGrid>
              <a:tr h="670668">
                <a:tc>
                  <a:txBody>
                    <a:bodyPr/>
                    <a:lstStyle/>
                    <a:p>
                      <a:endParaRPr lang="en-US" dirty="0"/>
                    </a:p>
                  </a:txBody>
                  <a:tcPr>
                    <a:solidFill>
                      <a:schemeClr val="tx2"/>
                    </a:solidFill>
                  </a:tcPr>
                </a:tc>
                <a:tc>
                  <a:txBody>
                    <a:bodyPr/>
                    <a:lstStyle/>
                    <a:p>
                      <a:pPr algn="ctr"/>
                      <a:r>
                        <a:rPr lang="en-US" sz="1300" dirty="0" smtClean="0"/>
                        <a:t>Malicious Insider Threat</a:t>
                      </a:r>
                      <a:endParaRPr lang="en-US" sz="1300" dirty="0"/>
                    </a:p>
                  </a:txBody>
                  <a:tcPr anchor="ctr">
                    <a:solidFill>
                      <a:schemeClr val="tx2"/>
                    </a:solidFill>
                  </a:tcPr>
                </a:tc>
                <a:tc>
                  <a:txBody>
                    <a:bodyPr/>
                    <a:lstStyle/>
                    <a:p>
                      <a:pPr algn="ctr"/>
                      <a:r>
                        <a:rPr lang="en-US" sz="1300" b="1" kern="1200" dirty="0" smtClean="0">
                          <a:solidFill>
                            <a:schemeClr val="lt1"/>
                          </a:solidFill>
                          <a:effectLst/>
                          <a:latin typeface="+mn-lt"/>
                          <a:ea typeface="+mn-ea"/>
                          <a:cs typeface="+mn-cs"/>
                        </a:rPr>
                        <a:t>Accidental/</a:t>
                      </a:r>
                      <a:br>
                        <a:rPr lang="en-US" sz="1300" b="1" kern="1200" dirty="0" smtClean="0">
                          <a:solidFill>
                            <a:schemeClr val="lt1"/>
                          </a:solidFill>
                          <a:effectLst/>
                          <a:latin typeface="+mn-lt"/>
                          <a:ea typeface="+mn-ea"/>
                          <a:cs typeface="+mn-cs"/>
                        </a:rPr>
                      </a:br>
                      <a:r>
                        <a:rPr lang="en-US" sz="1300" b="1" kern="1200" dirty="0" smtClean="0">
                          <a:solidFill>
                            <a:schemeClr val="lt1"/>
                          </a:solidFill>
                          <a:effectLst/>
                          <a:latin typeface="+mn-lt"/>
                          <a:ea typeface="+mn-ea"/>
                          <a:cs typeface="+mn-cs"/>
                        </a:rPr>
                        <a:t>Careless </a:t>
                      </a:r>
                      <a:r>
                        <a:rPr lang="en-US" sz="1300" b="1" u="none" kern="1200" dirty="0" smtClean="0">
                          <a:solidFill>
                            <a:schemeClr val="lt1"/>
                          </a:solidFill>
                          <a:effectLst/>
                          <a:latin typeface="+mn-lt"/>
                          <a:ea typeface="+mn-ea"/>
                          <a:cs typeface="+mn-cs"/>
                        </a:rPr>
                        <a:t>Insider </a:t>
                      </a:r>
                      <a:r>
                        <a:rPr lang="en-US" sz="1300" b="1" kern="1200" dirty="0" smtClean="0">
                          <a:solidFill>
                            <a:schemeClr val="lt1"/>
                          </a:solidFill>
                          <a:effectLst/>
                          <a:latin typeface="+mn-lt"/>
                          <a:ea typeface="+mn-ea"/>
                          <a:cs typeface="+mn-cs"/>
                        </a:rPr>
                        <a:t>Threat</a:t>
                      </a:r>
                      <a:endParaRPr lang="en-US" sz="1300" dirty="0"/>
                    </a:p>
                  </a:txBody>
                  <a:tcPr>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300" dirty="0" smtClean="0"/>
                        <a:t>Malicious External Threat</a:t>
                      </a:r>
                      <a:endParaRPr lang="en-US" sz="1300" dirty="0"/>
                    </a:p>
                  </a:txBody>
                  <a:tcPr>
                    <a:solidFill>
                      <a:schemeClr val="tx2"/>
                    </a:solidFill>
                  </a:tcPr>
                </a:tc>
              </a:tr>
              <a:tr h="259579">
                <a:tc>
                  <a:txBody>
                    <a:bodyPr/>
                    <a:lstStyle/>
                    <a:p>
                      <a:pPr algn="l" fontAlgn="ctr"/>
                      <a:r>
                        <a:rPr lang="en-US" sz="1200" b="0" i="0" u="none" strike="noStrike" dirty="0">
                          <a:solidFill>
                            <a:srgbClr val="000000"/>
                          </a:solidFill>
                          <a:latin typeface="Calibri"/>
                        </a:rPr>
                        <a:t>Increased use of mobile technology </a:t>
                      </a:r>
                    </a:p>
                  </a:txBody>
                  <a:tcPr marR="9525" marT="9525" marB="0" anchor="ctr"/>
                </a:tc>
                <a:tc>
                  <a:txBody>
                    <a:bodyPr/>
                    <a:lstStyle/>
                    <a:p>
                      <a:pPr algn="ctr" fontAlgn="t"/>
                      <a:r>
                        <a:rPr lang="en-US" sz="1200" b="0" i="0" u="none" strike="noStrike" dirty="0">
                          <a:solidFill>
                            <a:schemeClr val="bg1"/>
                          </a:solidFill>
                          <a:latin typeface="Calibri"/>
                        </a:rPr>
                        <a:t>44%</a:t>
                      </a:r>
                    </a:p>
                  </a:txBody>
                  <a:tcPr marL="9525" marR="9525" marT="9525" marB="0" anchor="ctr">
                    <a:solidFill>
                      <a:schemeClr val="bg2"/>
                    </a:solidFill>
                  </a:tcPr>
                </a:tc>
                <a:tc>
                  <a:txBody>
                    <a:bodyPr/>
                    <a:lstStyle/>
                    <a:p>
                      <a:pPr algn="ctr" fontAlgn="t"/>
                      <a:r>
                        <a:rPr lang="en-US" sz="1200" b="0" i="0" u="none" strike="noStrike" dirty="0">
                          <a:solidFill>
                            <a:schemeClr val="bg1"/>
                          </a:solidFill>
                          <a:latin typeface="Calibri"/>
                        </a:rPr>
                        <a:t>56%</a:t>
                      </a:r>
                    </a:p>
                  </a:txBody>
                  <a:tcPr marL="9525" marR="9525" marT="9525" marB="0" anchor="ctr">
                    <a:solidFill>
                      <a:schemeClr val="bg2"/>
                    </a:solidFill>
                  </a:tcPr>
                </a:tc>
                <a:tc>
                  <a:txBody>
                    <a:bodyPr/>
                    <a:lstStyle/>
                    <a:p>
                      <a:pPr algn="ctr" fontAlgn="t"/>
                      <a:r>
                        <a:rPr lang="en-US" sz="1200" b="0" i="0" u="none" strike="noStrike" dirty="0">
                          <a:solidFill>
                            <a:schemeClr val="bg1"/>
                          </a:solidFill>
                          <a:latin typeface="Calibri"/>
                        </a:rPr>
                        <a:t>47%</a:t>
                      </a:r>
                    </a:p>
                  </a:txBody>
                  <a:tcPr marL="9525" marR="9525" marT="9525" marB="0" anchor="ctr">
                    <a:solidFill>
                      <a:schemeClr val="bg2"/>
                    </a:solidFill>
                  </a:tcPr>
                </a:tc>
              </a:tr>
              <a:tr h="367005">
                <a:tc>
                  <a:txBody>
                    <a:bodyPr/>
                    <a:lstStyle/>
                    <a:p>
                      <a:pPr algn="l" fontAlgn="ctr"/>
                      <a:r>
                        <a:rPr lang="en-US" sz="1200" b="0" i="0" u="none" strike="noStrike" dirty="0">
                          <a:solidFill>
                            <a:srgbClr val="000000"/>
                          </a:solidFill>
                          <a:latin typeface="Calibri"/>
                        </a:rPr>
                        <a:t>Inadequate monitoring of user authentication activity and failures</a:t>
                      </a:r>
                    </a:p>
                  </a:txBody>
                  <a:tcPr marR="9525" marT="9525" marB="0" anchor="ctr"/>
                </a:tc>
                <a:tc>
                  <a:txBody>
                    <a:bodyPr/>
                    <a:lstStyle/>
                    <a:p>
                      <a:pPr algn="ctr" fontAlgn="t"/>
                      <a:r>
                        <a:rPr lang="en-US" sz="1200" b="0" i="0" u="none" strike="noStrike" dirty="0">
                          <a:solidFill>
                            <a:schemeClr val="bg1"/>
                          </a:solidFill>
                          <a:latin typeface="Calibri"/>
                        </a:rPr>
                        <a:t>41%</a:t>
                      </a:r>
                    </a:p>
                  </a:txBody>
                  <a:tcPr marL="9525" marR="9525" marT="9525" marB="0" anchor="ctr">
                    <a:solidFill>
                      <a:schemeClr val="bg2"/>
                    </a:solidFill>
                  </a:tcPr>
                </a:tc>
                <a:tc>
                  <a:txBody>
                    <a:bodyPr/>
                    <a:lstStyle/>
                    <a:p>
                      <a:pPr algn="ctr" fontAlgn="t"/>
                      <a:r>
                        <a:rPr lang="en-US" sz="1200" b="0" i="0" u="none" strike="noStrike" dirty="0">
                          <a:solidFill>
                            <a:schemeClr val="bg1"/>
                          </a:solidFill>
                          <a:latin typeface="Calibri"/>
                        </a:rPr>
                        <a:t>39%</a:t>
                      </a:r>
                    </a:p>
                  </a:txBody>
                  <a:tcPr marL="9525" marR="9525" marT="9525" marB="0" anchor="ctr">
                    <a:solidFill>
                      <a:schemeClr val="bg2"/>
                    </a:solidFill>
                  </a:tcPr>
                </a:tc>
                <a:tc>
                  <a:txBody>
                    <a:bodyPr/>
                    <a:lstStyle/>
                    <a:p>
                      <a:pPr algn="ctr" fontAlgn="t"/>
                      <a:r>
                        <a:rPr lang="en-US" sz="1200" b="0" i="0" u="none" strike="noStrike" dirty="0">
                          <a:solidFill>
                            <a:schemeClr val="bg1"/>
                          </a:solidFill>
                          <a:latin typeface="Calibri"/>
                        </a:rPr>
                        <a:t>32%</a:t>
                      </a:r>
                    </a:p>
                  </a:txBody>
                  <a:tcPr marL="9525" marR="9525" marT="9525" marB="0" anchor="ctr">
                    <a:solidFill>
                      <a:schemeClr val="bg2"/>
                    </a:solidFill>
                  </a:tcPr>
                </a:tc>
              </a:tr>
              <a:tr h="259579">
                <a:tc>
                  <a:txBody>
                    <a:bodyPr/>
                    <a:lstStyle/>
                    <a:p>
                      <a:pPr algn="l" fontAlgn="ctr"/>
                      <a:r>
                        <a:rPr lang="en-US" sz="1200" b="0" i="0" u="none" strike="noStrike" dirty="0">
                          <a:solidFill>
                            <a:srgbClr val="000000"/>
                          </a:solidFill>
                          <a:latin typeface="Calibri"/>
                        </a:rPr>
                        <a:t>Inadequate automation of IT asset management </a:t>
                      </a:r>
                    </a:p>
                  </a:txBody>
                  <a:tcPr marR="9525" marT="9525" marB="0" anchor="ctr"/>
                </a:tc>
                <a:tc>
                  <a:txBody>
                    <a:bodyPr/>
                    <a:lstStyle/>
                    <a:p>
                      <a:pPr algn="ctr" fontAlgn="t"/>
                      <a:r>
                        <a:rPr lang="en-US" sz="1200" b="0" i="0" u="none" strike="noStrike" dirty="0">
                          <a:solidFill>
                            <a:schemeClr val="bg1"/>
                          </a:solidFill>
                          <a:latin typeface="Calibri"/>
                        </a:rPr>
                        <a:t>38%</a:t>
                      </a:r>
                    </a:p>
                  </a:txBody>
                  <a:tcPr marL="9525" marR="9525" marT="9525" marB="0" anchor="ctr">
                    <a:solidFill>
                      <a:schemeClr val="bg2"/>
                    </a:solidFill>
                  </a:tcPr>
                </a:tc>
                <a:tc>
                  <a:txBody>
                    <a:bodyPr/>
                    <a:lstStyle/>
                    <a:p>
                      <a:pPr algn="ctr" fontAlgn="t"/>
                      <a:r>
                        <a:rPr lang="en-US" sz="1200" b="0" i="0" u="none" strike="noStrike" dirty="0">
                          <a:solidFill>
                            <a:schemeClr val="bg1"/>
                          </a:solidFill>
                          <a:latin typeface="Calibri"/>
                        </a:rPr>
                        <a:t>39%</a:t>
                      </a:r>
                    </a:p>
                  </a:txBody>
                  <a:tcPr marL="9525" marR="9525" marT="9525" marB="0" anchor="ctr">
                    <a:solidFill>
                      <a:schemeClr val="bg2"/>
                    </a:solidFill>
                  </a:tcPr>
                </a:tc>
                <a:tc>
                  <a:txBody>
                    <a:bodyPr/>
                    <a:lstStyle/>
                    <a:p>
                      <a:pPr algn="ctr" fontAlgn="t"/>
                      <a:r>
                        <a:rPr lang="en-US" sz="1200" b="0" i="0" u="none" strike="noStrike" dirty="0">
                          <a:solidFill>
                            <a:schemeClr val="bg1"/>
                          </a:solidFill>
                          <a:latin typeface="Calibri"/>
                        </a:rPr>
                        <a:t>34%</a:t>
                      </a:r>
                    </a:p>
                  </a:txBody>
                  <a:tcPr marL="9525" marR="9525" marT="9525" marB="0" anchor="ctr">
                    <a:solidFill>
                      <a:schemeClr val="bg2"/>
                    </a:solidFill>
                  </a:tcPr>
                </a:tc>
              </a:tr>
              <a:tr h="367005">
                <a:tc>
                  <a:txBody>
                    <a:bodyPr/>
                    <a:lstStyle/>
                    <a:p>
                      <a:pPr algn="l" fontAlgn="ctr"/>
                      <a:r>
                        <a:rPr lang="en-US" sz="1200" b="0" i="0" u="none" strike="noStrike" dirty="0">
                          <a:solidFill>
                            <a:srgbClr val="000000"/>
                          </a:solidFill>
                          <a:latin typeface="Calibri"/>
                        </a:rPr>
                        <a:t>Inadequate log data analysis to indicate possible insider threats </a:t>
                      </a:r>
                    </a:p>
                  </a:txBody>
                  <a:tcPr marR="9525" marT="9525" marB="0" anchor="ctr"/>
                </a:tc>
                <a:tc>
                  <a:txBody>
                    <a:bodyPr/>
                    <a:lstStyle/>
                    <a:p>
                      <a:pPr algn="ctr" fontAlgn="t"/>
                      <a:r>
                        <a:rPr lang="en-US" sz="1200" b="0" i="0" u="none" strike="noStrike" dirty="0">
                          <a:solidFill>
                            <a:schemeClr val="bg1"/>
                          </a:solidFill>
                          <a:latin typeface="Calibri"/>
                        </a:rPr>
                        <a:t>38%</a:t>
                      </a:r>
                    </a:p>
                  </a:txBody>
                  <a:tcPr marL="9525" marR="9525" marT="9525" marB="0" anchor="ctr">
                    <a:solidFill>
                      <a:schemeClr val="bg2"/>
                    </a:solidFill>
                  </a:tcPr>
                </a:tc>
                <a:tc>
                  <a:txBody>
                    <a:bodyPr/>
                    <a:lstStyle/>
                    <a:p>
                      <a:pPr algn="ctr" fontAlgn="t"/>
                      <a:r>
                        <a:rPr lang="en-US" sz="1200" b="0" i="0" u="none" strike="noStrike">
                          <a:solidFill>
                            <a:srgbClr val="000000"/>
                          </a:solidFill>
                          <a:latin typeface="Calibri"/>
                        </a:rPr>
                        <a:t>36%</a:t>
                      </a:r>
                    </a:p>
                  </a:txBody>
                  <a:tcPr marL="9525" marR="9525" marT="9525" marB="0" anchor="ctr"/>
                </a:tc>
                <a:tc>
                  <a:txBody>
                    <a:bodyPr/>
                    <a:lstStyle/>
                    <a:p>
                      <a:pPr algn="ctr" fontAlgn="t"/>
                      <a:r>
                        <a:rPr lang="en-US" sz="1200" b="0" i="0" u="none" strike="noStrike" dirty="0">
                          <a:solidFill>
                            <a:schemeClr val="bg1"/>
                          </a:solidFill>
                          <a:latin typeface="Calibri"/>
                        </a:rPr>
                        <a:t>32%</a:t>
                      </a:r>
                    </a:p>
                  </a:txBody>
                  <a:tcPr marL="9525" marR="9525" marT="9525" marB="0" anchor="ctr">
                    <a:solidFill>
                      <a:schemeClr val="bg2"/>
                    </a:solidFill>
                  </a:tcPr>
                </a:tc>
              </a:tr>
              <a:tr h="259579">
                <a:tc>
                  <a:txBody>
                    <a:bodyPr/>
                    <a:lstStyle/>
                    <a:p>
                      <a:pPr algn="l" fontAlgn="ctr"/>
                      <a:r>
                        <a:rPr lang="en-US" sz="1200" b="0" i="0" u="none" strike="noStrike" dirty="0">
                          <a:solidFill>
                            <a:srgbClr val="000000"/>
                          </a:solidFill>
                          <a:latin typeface="Calibri"/>
                        </a:rPr>
                        <a:t>Inadequate configuration management of IT infrastructure  </a:t>
                      </a:r>
                    </a:p>
                  </a:txBody>
                  <a:tcPr marR="9525" marT="9525" marB="0" anchor="ctr"/>
                </a:tc>
                <a:tc>
                  <a:txBody>
                    <a:bodyPr/>
                    <a:lstStyle/>
                    <a:p>
                      <a:pPr algn="ctr" fontAlgn="t"/>
                      <a:r>
                        <a:rPr lang="en-US" sz="1200" b="0" i="0" u="none" strike="noStrike">
                          <a:solidFill>
                            <a:srgbClr val="000000"/>
                          </a:solidFill>
                          <a:latin typeface="Calibri"/>
                        </a:rPr>
                        <a:t>35%</a:t>
                      </a:r>
                    </a:p>
                  </a:txBody>
                  <a:tcPr marL="9525" marR="9525" marT="9525" marB="0" anchor="ctr"/>
                </a:tc>
                <a:tc>
                  <a:txBody>
                    <a:bodyPr/>
                    <a:lstStyle/>
                    <a:p>
                      <a:pPr algn="ctr" fontAlgn="t"/>
                      <a:r>
                        <a:rPr lang="en-US" sz="1200" b="0" i="0" u="none" strike="noStrike">
                          <a:solidFill>
                            <a:srgbClr val="000000"/>
                          </a:solidFill>
                          <a:latin typeface="Calibri"/>
                        </a:rPr>
                        <a:t>30%</a:t>
                      </a:r>
                    </a:p>
                  </a:txBody>
                  <a:tcPr marL="9525" marR="9525" marT="9525" marB="0" anchor="ctr"/>
                </a:tc>
                <a:tc>
                  <a:txBody>
                    <a:bodyPr/>
                    <a:lstStyle/>
                    <a:p>
                      <a:pPr algn="ctr" fontAlgn="t"/>
                      <a:r>
                        <a:rPr lang="en-US" sz="1200" b="0" i="0" u="none" strike="noStrike" dirty="0">
                          <a:solidFill>
                            <a:schemeClr val="bg1"/>
                          </a:solidFill>
                          <a:latin typeface="Calibri"/>
                        </a:rPr>
                        <a:t>32%</a:t>
                      </a:r>
                    </a:p>
                  </a:txBody>
                  <a:tcPr marL="9525" marR="9525" marT="9525" marB="0" anchor="ctr">
                    <a:solidFill>
                      <a:schemeClr val="bg2"/>
                    </a:solidFill>
                  </a:tcPr>
                </a:tc>
              </a:tr>
              <a:tr h="367005">
                <a:tc>
                  <a:txBody>
                    <a:bodyPr/>
                    <a:lstStyle/>
                    <a:p>
                      <a:pPr algn="l" fontAlgn="ctr"/>
                      <a:r>
                        <a:rPr lang="en-US" sz="1200" b="0" i="0" u="none" strike="noStrike" dirty="0">
                          <a:solidFill>
                            <a:srgbClr val="000000"/>
                          </a:solidFill>
                          <a:latin typeface="Calibri"/>
                        </a:rPr>
                        <a:t>Legal or ethical issues that restrict efforts to profile or identify insider/external threats </a:t>
                      </a:r>
                    </a:p>
                  </a:txBody>
                  <a:tcPr marR="9525" marT="9525" marB="0" anchor="ctr"/>
                </a:tc>
                <a:tc>
                  <a:txBody>
                    <a:bodyPr/>
                    <a:lstStyle/>
                    <a:p>
                      <a:pPr algn="ctr" fontAlgn="t"/>
                      <a:r>
                        <a:rPr lang="en-US" sz="1200" b="0" i="0" u="none" strike="noStrike">
                          <a:solidFill>
                            <a:srgbClr val="000000"/>
                          </a:solidFill>
                          <a:latin typeface="Calibri"/>
                        </a:rPr>
                        <a:t>31%</a:t>
                      </a:r>
                    </a:p>
                  </a:txBody>
                  <a:tcPr marL="9525" marR="9525" marT="9525" marB="0" anchor="ctr"/>
                </a:tc>
                <a:tc>
                  <a:txBody>
                    <a:bodyPr/>
                    <a:lstStyle/>
                    <a:p>
                      <a:pPr algn="ctr" fontAlgn="t"/>
                      <a:r>
                        <a:rPr lang="en-US" sz="1200" b="0" i="0" u="none" strike="noStrike">
                          <a:solidFill>
                            <a:srgbClr val="000000"/>
                          </a:solidFill>
                          <a:latin typeface="Calibri"/>
                        </a:rPr>
                        <a:t>27%</a:t>
                      </a:r>
                    </a:p>
                  </a:txBody>
                  <a:tcPr marL="9525" marR="9525" marT="9525" marB="0" anchor="ctr"/>
                </a:tc>
                <a:tc>
                  <a:txBody>
                    <a:bodyPr/>
                    <a:lstStyle/>
                    <a:p>
                      <a:pPr algn="ctr" fontAlgn="t"/>
                      <a:r>
                        <a:rPr lang="en-US" sz="1200" b="0" i="0" u="none" strike="noStrike">
                          <a:solidFill>
                            <a:srgbClr val="000000"/>
                          </a:solidFill>
                          <a:latin typeface="Calibri"/>
                        </a:rPr>
                        <a:t>22%</a:t>
                      </a:r>
                    </a:p>
                  </a:txBody>
                  <a:tcPr marL="9525" marR="9525" marT="9525" marB="0" anchor="ctr"/>
                </a:tc>
              </a:tr>
              <a:tr h="367005">
                <a:tc>
                  <a:txBody>
                    <a:bodyPr/>
                    <a:lstStyle/>
                    <a:p>
                      <a:pPr algn="l" fontAlgn="ctr"/>
                      <a:r>
                        <a:rPr lang="en-US" sz="1200" b="0" i="0" u="none" strike="noStrike" dirty="0">
                          <a:solidFill>
                            <a:srgbClr val="000000"/>
                          </a:solidFill>
                          <a:latin typeface="Calibri"/>
                        </a:rPr>
                        <a:t>Insufficient security training for government employees or contractors </a:t>
                      </a:r>
                    </a:p>
                  </a:txBody>
                  <a:tcPr marR="9525" marT="9525" marB="0" anchor="ctr"/>
                </a:tc>
                <a:tc>
                  <a:txBody>
                    <a:bodyPr/>
                    <a:lstStyle/>
                    <a:p>
                      <a:pPr algn="ctr" fontAlgn="t"/>
                      <a:r>
                        <a:rPr lang="en-US" sz="1200" b="0" i="0" u="none" strike="noStrike">
                          <a:solidFill>
                            <a:srgbClr val="000000"/>
                          </a:solidFill>
                          <a:latin typeface="Calibri"/>
                        </a:rPr>
                        <a:t>30%</a:t>
                      </a:r>
                    </a:p>
                  </a:txBody>
                  <a:tcPr marL="9525" marR="9525" marT="9525" marB="0" anchor="ctr"/>
                </a:tc>
                <a:tc>
                  <a:txBody>
                    <a:bodyPr/>
                    <a:lstStyle/>
                    <a:p>
                      <a:pPr algn="ctr" fontAlgn="t"/>
                      <a:r>
                        <a:rPr lang="en-US" sz="1200" b="0" i="0" u="none" strike="noStrike" dirty="0">
                          <a:solidFill>
                            <a:schemeClr val="bg1"/>
                          </a:solidFill>
                          <a:latin typeface="Calibri"/>
                        </a:rPr>
                        <a:t>46%</a:t>
                      </a:r>
                    </a:p>
                  </a:txBody>
                  <a:tcPr marL="9525" marR="9525" marT="9525" marB="0" anchor="ctr">
                    <a:solidFill>
                      <a:schemeClr val="bg2"/>
                    </a:solidFill>
                  </a:tcPr>
                </a:tc>
                <a:tc>
                  <a:txBody>
                    <a:bodyPr/>
                    <a:lstStyle/>
                    <a:p>
                      <a:pPr algn="ctr" fontAlgn="t"/>
                      <a:r>
                        <a:rPr lang="en-US" sz="1200" b="0" i="0" u="none" strike="noStrike">
                          <a:solidFill>
                            <a:srgbClr val="000000"/>
                          </a:solidFill>
                          <a:latin typeface="Calibri"/>
                        </a:rPr>
                        <a:t>28%</a:t>
                      </a:r>
                    </a:p>
                  </a:txBody>
                  <a:tcPr marL="9525" marR="9525" marT="9525" marB="0" anchor="ctr"/>
                </a:tc>
              </a:tr>
              <a:tr h="259579">
                <a:tc>
                  <a:txBody>
                    <a:bodyPr/>
                    <a:lstStyle/>
                    <a:p>
                      <a:pPr algn="l" fontAlgn="ctr"/>
                      <a:r>
                        <a:rPr lang="en-US" sz="1200" b="0" i="0" u="none" strike="noStrike" dirty="0">
                          <a:solidFill>
                            <a:srgbClr val="000000"/>
                          </a:solidFill>
                          <a:latin typeface="Calibri"/>
                        </a:rPr>
                        <a:t>Inadequate change management approval process </a:t>
                      </a:r>
                    </a:p>
                  </a:txBody>
                  <a:tcPr marR="9525" marT="9525" marB="0" anchor="ctr"/>
                </a:tc>
                <a:tc>
                  <a:txBody>
                    <a:bodyPr/>
                    <a:lstStyle/>
                    <a:p>
                      <a:pPr algn="ctr" fontAlgn="t"/>
                      <a:r>
                        <a:rPr lang="en-US" sz="1200" b="0" i="0" u="none" strike="noStrike">
                          <a:solidFill>
                            <a:srgbClr val="000000"/>
                          </a:solidFill>
                          <a:latin typeface="Calibri"/>
                        </a:rPr>
                        <a:t>30%</a:t>
                      </a:r>
                    </a:p>
                  </a:txBody>
                  <a:tcPr marL="9525" marR="9525" marT="9525" marB="0" anchor="ctr"/>
                </a:tc>
                <a:tc>
                  <a:txBody>
                    <a:bodyPr/>
                    <a:lstStyle/>
                    <a:p>
                      <a:pPr algn="ctr" fontAlgn="t"/>
                      <a:r>
                        <a:rPr lang="en-US" sz="1200" b="0" i="0" u="none" strike="noStrike">
                          <a:solidFill>
                            <a:srgbClr val="000000"/>
                          </a:solidFill>
                          <a:latin typeface="Calibri"/>
                        </a:rPr>
                        <a:t>35%</a:t>
                      </a:r>
                    </a:p>
                  </a:txBody>
                  <a:tcPr marL="9525" marR="9525" marT="9525" marB="0" anchor="ctr"/>
                </a:tc>
                <a:tc>
                  <a:txBody>
                    <a:bodyPr/>
                    <a:lstStyle/>
                    <a:p>
                      <a:pPr algn="ctr" fontAlgn="t"/>
                      <a:r>
                        <a:rPr lang="en-US" sz="1200" b="0" i="0" u="none" strike="noStrike">
                          <a:solidFill>
                            <a:srgbClr val="000000"/>
                          </a:solidFill>
                          <a:latin typeface="Calibri"/>
                        </a:rPr>
                        <a:t>22%</a:t>
                      </a:r>
                    </a:p>
                  </a:txBody>
                  <a:tcPr marL="9525" marR="9525" marT="9525" marB="0" anchor="ctr"/>
                </a:tc>
              </a:tr>
              <a:tr h="259579">
                <a:tc>
                  <a:txBody>
                    <a:bodyPr/>
                    <a:lstStyle/>
                    <a:p>
                      <a:pPr algn="l" fontAlgn="ctr"/>
                      <a:r>
                        <a:rPr lang="en-US" sz="1200" b="0" i="0" u="none" strike="noStrike" dirty="0">
                          <a:solidFill>
                            <a:srgbClr val="000000"/>
                          </a:solidFill>
                          <a:latin typeface="Calibri"/>
                        </a:rPr>
                        <a:t>Insufficient clearance process and background investigations </a:t>
                      </a:r>
                    </a:p>
                  </a:txBody>
                  <a:tcPr marR="9525" marT="9525" marB="0" anchor="ctr"/>
                </a:tc>
                <a:tc>
                  <a:txBody>
                    <a:bodyPr/>
                    <a:lstStyle/>
                    <a:p>
                      <a:pPr algn="ctr" fontAlgn="t"/>
                      <a:r>
                        <a:rPr lang="en-US" sz="1200" b="0" i="0" u="none" strike="noStrike">
                          <a:solidFill>
                            <a:srgbClr val="000000"/>
                          </a:solidFill>
                          <a:latin typeface="Calibri"/>
                        </a:rPr>
                        <a:t>30%</a:t>
                      </a:r>
                    </a:p>
                  </a:txBody>
                  <a:tcPr marL="9525" marR="9525" marT="9525" marB="0" anchor="ctr"/>
                </a:tc>
                <a:tc>
                  <a:txBody>
                    <a:bodyPr/>
                    <a:lstStyle/>
                    <a:p>
                      <a:pPr algn="ctr" fontAlgn="t"/>
                      <a:r>
                        <a:rPr lang="en-US" sz="1200" b="0" i="0" u="none" strike="noStrike">
                          <a:solidFill>
                            <a:srgbClr val="000000"/>
                          </a:solidFill>
                          <a:latin typeface="Calibri"/>
                        </a:rPr>
                        <a:t>22%</a:t>
                      </a:r>
                    </a:p>
                  </a:txBody>
                  <a:tcPr marL="9525" marR="9525" marT="9525" marB="0" anchor="ctr"/>
                </a:tc>
                <a:tc>
                  <a:txBody>
                    <a:bodyPr/>
                    <a:lstStyle/>
                    <a:p>
                      <a:pPr algn="ctr" fontAlgn="t"/>
                      <a:r>
                        <a:rPr lang="en-US" sz="1200" b="0" i="0" u="none" strike="noStrike">
                          <a:solidFill>
                            <a:srgbClr val="000000"/>
                          </a:solidFill>
                          <a:latin typeface="Calibri"/>
                        </a:rPr>
                        <a:t>15%</a:t>
                      </a:r>
                    </a:p>
                  </a:txBody>
                  <a:tcPr marL="9525" marR="9525" marT="9525" marB="0" anchor="ctr"/>
                </a:tc>
              </a:tr>
              <a:tr h="367005">
                <a:tc>
                  <a:txBody>
                    <a:bodyPr/>
                    <a:lstStyle/>
                    <a:p>
                      <a:pPr algn="l" fontAlgn="ctr"/>
                      <a:r>
                        <a:rPr lang="en-US" sz="1200" b="0" i="0" u="none" strike="noStrike" dirty="0">
                          <a:solidFill>
                            <a:srgbClr val="000000"/>
                          </a:solidFill>
                          <a:latin typeface="Calibri"/>
                        </a:rPr>
                        <a:t>Lack of executive buy-in for security strategy or resource investment </a:t>
                      </a:r>
                    </a:p>
                  </a:txBody>
                  <a:tcPr marR="9525" marT="9525" marB="0" anchor="ctr"/>
                </a:tc>
                <a:tc>
                  <a:txBody>
                    <a:bodyPr/>
                    <a:lstStyle/>
                    <a:p>
                      <a:pPr algn="ctr" fontAlgn="t"/>
                      <a:r>
                        <a:rPr lang="en-US" sz="1200" b="0" i="0" u="none" strike="noStrike" dirty="0">
                          <a:solidFill>
                            <a:srgbClr val="000000"/>
                          </a:solidFill>
                          <a:latin typeface="Calibri"/>
                        </a:rPr>
                        <a:t>30%</a:t>
                      </a:r>
                    </a:p>
                  </a:txBody>
                  <a:tcPr marL="9525" marR="9525" marT="9525" marB="0" anchor="ctr"/>
                </a:tc>
                <a:tc>
                  <a:txBody>
                    <a:bodyPr/>
                    <a:lstStyle/>
                    <a:p>
                      <a:pPr algn="ctr" fontAlgn="t"/>
                      <a:r>
                        <a:rPr lang="en-US" sz="1200" b="0" i="0" u="none" strike="noStrike">
                          <a:solidFill>
                            <a:srgbClr val="000000"/>
                          </a:solidFill>
                          <a:latin typeface="Calibri"/>
                        </a:rPr>
                        <a:t>30%</a:t>
                      </a:r>
                    </a:p>
                  </a:txBody>
                  <a:tcPr marL="9525" marR="9525" marT="9525" marB="0" anchor="ctr"/>
                </a:tc>
                <a:tc>
                  <a:txBody>
                    <a:bodyPr/>
                    <a:lstStyle/>
                    <a:p>
                      <a:pPr algn="ctr" fontAlgn="t"/>
                      <a:r>
                        <a:rPr lang="en-US" sz="1200" b="0" i="0" u="none" strike="noStrike" dirty="0">
                          <a:solidFill>
                            <a:srgbClr val="000000"/>
                          </a:solidFill>
                          <a:latin typeface="Calibri"/>
                        </a:rPr>
                        <a:t>19%</a:t>
                      </a:r>
                    </a:p>
                  </a:txBody>
                  <a:tcPr marL="9525" marR="9525" marT="9525" marB="0" anchor="ctr"/>
                </a:tc>
              </a:tr>
              <a:tr h="268267">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Calibri" panose="020F0502020204030204" pitchFamily="34" charset="0"/>
                        </a:rPr>
                        <a:t>None of the </a:t>
                      </a:r>
                      <a:r>
                        <a:rPr lang="en-US" sz="1100" dirty="0" smtClean="0">
                          <a:effectLst/>
                          <a:latin typeface="Calibri" panose="020F0502020204030204" pitchFamily="34" charset="0"/>
                          <a:ea typeface="Calibri" panose="020F0502020204030204" pitchFamily="34" charset="0"/>
                          <a:cs typeface="Calibri" panose="020F0502020204030204" pitchFamily="34" charset="0"/>
                        </a:rPr>
                        <a:t>above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R="68580" marT="0" marB="0" anchor="ctr"/>
                </a:tc>
                <a:tc>
                  <a:txBody>
                    <a:bodyPr/>
                    <a:lstStyle/>
                    <a:p>
                      <a:pPr algn="ctr"/>
                      <a:r>
                        <a:rPr lang="en-US" sz="1200" dirty="0" smtClean="0"/>
                        <a:t>9%</a:t>
                      </a:r>
                      <a:endParaRPr lang="en-US" sz="1200" dirty="0"/>
                    </a:p>
                  </a:txBody>
                  <a:tcPr anchor="ctr"/>
                </a:tc>
                <a:tc>
                  <a:txBody>
                    <a:bodyPr/>
                    <a:lstStyle/>
                    <a:p>
                      <a:pPr algn="ctr"/>
                      <a:r>
                        <a:rPr lang="en-US" sz="1200" dirty="0" smtClean="0"/>
                        <a:t>8%</a:t>
                      </a:r>
                      <a:endParaRPr lang="en-US" sz="1200" dirty="0"/>
                    </a:p>
                  </a:txBody>
                  <a:tcPr anchor="ctr"/>
                </a:tc>
                <a:tc>
                  <a:txBody>
                    <a:bodyPr/>
                    <a:lstStyle/>
                    <a:p>
                      <a:pPr algn="ctr"/>
                      <a:r>
                        <a:rPr lang="en-US" sz="1200" dirty="0" smtClean="0"/>
                        <a:t>9%</a:t>
                      </a:r>
                      <a:endParaRPr lang="en-US" sz="1200" dirty="0"/>
                    </a:p>
                  </a:txBody>
                  <a:tcPr anchor="ctr"/>
                </a:tc>
              </a:tr>
            </a:tbl>
          </a:graphicData>
        </a:graphic>
      </p:graphicFrame>
      <p:sp>
        <p:nvSpPr>
          <p:cNvPr id="15" name="TextBox 14"/>
          <p:cNvSpPr txBox="1"/>
          <p:nvPr/>
        </p:nvSpPr>
        <p:spPr>
          <a:xfrm>
            <a:off x="6038889" y="5866705"/>
            <a:ext cx="2365470" cy="276999"/>
          </a:xfrm>
          <a:prstGeom prst="rect">
            <a:avLst/>
          </a:prstGeom>
          <a:noFill/>
        </p:spPr>
        <p:txBody>
          <a:bodyPr wrap="square" rtlCol="0">
            <a:spAutoFit/>
          </a:bodyPr>
          <a:lstStyle/>
          <a:p>
            <a:r>
              <a:rPr lang="en-US" sz="1200" i="0" dirty="0" smtClean="0">
                <a:latin typeface="+mn-lt"/>
              </a:rPr>
              <a:t> = statistically significant difference</a:t>
            </a:r>
            <a:endParaRPr lang="en-US" sz="1200" i="0" dirty="0">
              <a:latin typeface="+mn-lt"/>
            </a:endParaRPr>
          </a:p>
        </p:txBody>
      </p:sp>
      <p:pic>
        <p:nvPicPr>
          <p:cNvPr id="18"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98772" y="5897347"/>
            <a:ext cx="457200" cy="199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28013" y="4361042"/>
            <a:ext cx="457240" cy="274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8816" y="4675337"/>
            <a:ext cx="457240" cy="274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61197" y="4669545"/>
            <a:ext cx="457240" cy="274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61197" y="4944408"/>
            <a:ext cx="457240" cy="274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17622" y="2406560"/>
            <a:ext cx="457240" cy="274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61197" y="5252539"/>
            <a:ext cx="457240" cy="274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2298" y="5259465"/>
            <a:ext cx="457240" cy="274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Rectangle 30"/>
          <p:cNvSpPr/>
          <p:nvPr/>
        </p:nvSpPr>
        <p:spPr>
          <a:xfrm>
            <a:off x="2769723" y="5932273"/>
            <a:ext cx="197484" cy="131475"/>
          </a:xfrm>
          <a:prstGeom prst="rect">
            <a:avLst/>
          </a:prstGeom>
          <a:solidFill>
            <a:srgbClr val="621B4B"/>
          </a:solidFill>
          <a:ln w="63500">
            <a:solidFill>
              <a:srgbClr val="621B4B"/>
            </a:solidFill>
            <a:round/>
            <a:headEnd type="none"/>
            <a:tailEnd type="oval"/>
          </a:ln>
          <a:effectLst/>
        </p:spPr>
        <p:style>
          <a:lnRef idx="1">
            <a:schemeClr val="accent1"/>
          </a:lnRef>
          <a:fillRef idx="3">
            <a:schemeClr val="accent1"/>
          </a:fillRef>
          <a:effectRef idx="2">
            <a:schemeClr val="accent1"/>
          </a:effectRef>
          <a:fontRef idx="minor">
            <a:schemeClr val="lt1"/>
          </a:fontRef>
        </p:style>
        <p:txBody>
          <a:bodyPr lIns="182880" tIns="91440" rtlCol="0" anchor="t" anchorCtr="0"/>
          <a:lstStyle/>
          <a:p>
            <a:pPr algn="ctr" defTabSz="914400" eaLnBrk="0" fontAlgn="base" hangingPunct="0">
              <a:spcBef>
                <a:spcPct val="20000"/>
              </a:spcBef>
              <a:spcAft>
                <a:spcPct val="0"/>
              </a:spcAft>
              <a:buClr>
                <a:srgbClr val="A50021"/>
              </a:buClr>
              <a:buSzPct val="80000"/>
            </a:pPr>
            <a:endParaRPr lang="en-US" sz="1200" b="1" dirty="0"/>
          </a:p>
        </p:txBody>
      </p:sp>
      <p:sp>
        <p:nvSpPr>
          <p:cNvPr id="32" name="TextBox 31"/>
          <p:cNvSpPr txBox="1"/>
          <p:nvPr/>
        </p:nvSpPr>
        <p:spPr>
          <a:xfrm>
            <a:off x="2992980" y="5861104"/>
            <a:ext cx="1917234" cy="277000"/>
          </a:xfrm>
          <a:prstGeom prst="rect">
            <a:avLst/>
          </a:prstGeom>
          <a:noFill/>
        </p:spPr>
        <p:txBody>
          <a:bodyPr wrap="square" rtlCol="0">
            <a:spAutoFit/>
          </a:bodyPr>
          <a:lstStyle/>
          <a:p>
            <a:r>
              <a:rPr lang="en-US" sz="1200" i="0" dirty="0" smtClean="0">
                <a:latin typeface="+mn-lt"/>
              </a:rPr>
              <a:t>=</a:t>
            </a:r>
            <a:r>
              <a:rPr lang="en-US" sz="1200" dirty="0"/>
              <a:t> </a:t>
            </a:r>
            <a:r>
              <a:rPr lang="en-US" sz="1200" dirty="0" smtClean="0"/>
              <a:t>top obstacle</a:t>
            </a:r>
            <a:endParaRPr lang="en-US" sz="1200" i="0" dirty="0">
              <a:latin typeface="+mn-lt"/>
            </a:endParaRPr>
          </a:p>
        </p:txBody>
      </p:sp>
      <p:sp>
        <p:nvSpPr>
          <p:cNvPr id="34" name="Text Placeholder 1"/>
          <p:cNvSpPr>
            <a:spLocks noGrp="1"/>
          </p:cNvSpPr>
          <p:nvPr>
            <p:ph type="body" sz="quarter" idx="19"/>
          </p:nvPr>
        </p:nvSpPr>
        <p:spPr>
          <a:xfrm>
            <a:off x="457200" y="1111515"/>
            <a:ext cx="8206701" cy="751553"/>
          </a:xfrm>
        </p:spPr>
        <p:txBody>
          <a:bodyPr/>
          <a:lstStyle/>
          <a:p>
            <a:pPr marL="173736" lvl="0" indent="-173736">
              <a:spcBef>
                <a:spcPts val="432"/>
              </a:spcBef>
              <a:spcAft>
                <a:spcPts val="432"/>
              </a:spcAft>
              <a:defRPr/>
            </a:pPr>
            <a:r>
              <a:rPr lang="en-US" sz="1600" dirty="0" smtClean="0"/>
              <a:t>The increased use of mobile technology is noted as the top obstacle for preventing threats, though there are multiple significant differences seen among the different types of threats.</a:t>
            </a:r>
            <a:endParaRPr lang="en-US" sz="1600" dirty="0"/>
          </a:p>
        </p:txBody>
      </p:sp>
    </p:spTree>
    <p:extLst>
      <p:ext uri="{BB962C8B-B14F-4D97-AF65-F5344CB8AC3E}">
        <p14:creationId xmlns:p14="http://schemas.microsoft.com/office/powerpoint/2010/main" val="390301809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descr="question_icon.png"/>
          <p:cNvPicPr>
            <a:picLocks noChangeAspect="1"/>
          </p:cNvPicPr>
          <p:nvPr/>
        </p:nvPicPr>
        <p:blipFill rotWithShape="1">
          <a:blip r:embed="rId3">
            <a:extLst>
              <a:ext uri="{28A0092B-C50C-407E-A947-70E740481C1C}">
                <a14:useLocalDpi xmlns:a14="http://schemas.microsoft.com/office/drawing/2010/main" val="0"/>
              </a:ext>
            </a:extLst>
          </a:blip>
          <a:srcRect l="-1" r="-4229"/>
          <a:stretch/>
        </p:blipFill>
        <p:spPr>
          <a:xfrm>
            <a:off x="490899" y="6134617"/>
            <a:ext cx="8452055" cy="238263"/>
          </a:xfrm>
          <a:prstGeom prst="rect">
            <a:avLst/>
          </a:prstGeom>
          <a:noFill/>
        </p:spPr>
      </p:pic>
      <p:sp>
        <p:nvSpPr>
          <p:cNvPr id="24" name="Slide Number Placeholder 23"/>
          <p:cNvSpPr>
            <a:spLocks noGrp="1"/>
          </p:cNvSpPr>
          <p:nvPr>
            <p:ph type="sldNum" sz="quarter" idx="10"/>
          </p:nvPr>
        </p:nvSpPr>
        <p:spPr/>
        <p:txBody>
          <a:bodyPr/>
          <a:lstStyle/>
          <a:p>
            <a:fld id="{C87959B8-3C14-494A-BA72-BB41BB37CE04}" type="slidenum">
              <a:rPr lang="en-US" smtClean="0"/>
              <a:pPr/>
              <a:t>14</a:t>
            </a:fld>
            <a:endParaRPr lang="en-US" dirty="0"/>
          </a:p>
        </p:txBody>
      </p:sp>
      <p:sp>
        <p:nvSpPr>
          <p:cNvPr id="22" name="Text Placeholder 21"/>
          <p:cNvSpPr>
            <a:spLocks noGrp="1"/>
          </p:cNvSpPr>
          <p:nvPr>
            <p:ph type="body" sz="quarter" idx="18"/>
          </p:nvPr>
        </p:nvSpPr>
        <p:spPr>
          <a:xfrm>
            <a:off x="402723" y="624677"/>
            <a:ext cx="8147304" cy="687387"/>
          </a:xfrm>
        </p:spPr>
        <p:txBody>
          <a:bodyPr/>
          <a:lstStyle/>
          <a:p>
            <a:r>
              <a:rPr lang="en-US" dirty="0"/>
              <a:t>Obstacles to Threat Prevention</a:t>
            </a:r>
          </a:p>
        </p:txBody>
      </p:sp>
      <p:sp>
        <p:nvSpPr>
          <p:cNvPr id="21" name="Text Placeholder 20"/>
          <p:cNvSpPr>
            <a:spLocks noGrp="1"/>
          </p:cNvSpPr>
          <p:nvPr>
            <p:ph type="body" sz="quarter" idx="17"/>
          </p:nvPr>
        </p:nvSpPr>
        <p:spPr/>
        <p:txBody>
          <a:bodyPr/>
          <a:lstStyle/>
          <a:p>
            <a:r>
              <a:rPr lang="en-US" dirty="0" smtClean="0"/>
              <a:t>PREVENTING AND MITIGATING THREATS</a:t>
            </a:r>
            <a:endParaRPr lang="en-US" dirty="0"/>
          </a:p>
        </p:txBody>
      </p:sp>
      <p:pic>
        <p:nvPicPr>
          <p:cNvPr id="19" name="Picture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6690" y="675150"/>
            <a:ext cx="1554480" cy="354936"/>
          </a:xfrm>
          <a:prstGeom prst="rect">
            <a:avLst/>
          </a:prstGeom>
        </p:spPr>
      </p:pic>
      <p:sp>
        <p:nvSpPr>
          <p:cNvPr id="11" name="Rectangle 10"/>
          <p:cNvSpPr/>
          <p:nvPr/>
        </p:nvSpPr>
        <p:spPr>
          <a:xfrm>
            <a:off x="490899" y="6035038"/>
            <a:ext cx="8173002" cy="304699"/>
          </a:xfrm>
          <a:prstGeom prst="rect">
            <a:avLst/>
          </a:prstGeom>
          <a:noFill/>
        </p:spPr>
        <p:txBody>
          <a:bodyPr wrap="square" tIns="155448" bIns="9144" anchor="ctr">
            <a:spAutoFit/>
          </a:bodyPr>
          <a:lstStyle/>
          <a:p>
            <a:pPr marL="233363" lvl="0" defTabSz="914400">
              <a:spcBef>
                <a:spcPct val="20000"/>
              </a:spcBef>
            </a:pPr>
            <a:r>
              <a:rPr lang="en-US" sz="900" i="1" dirty="0" smtClean="0"/>
              <a:t>What </a:t>
            </a:r>
            <a:r>
              <a:rPr lang="en-US" sz="900" i="1" dirty="0"/>
              <a:t>would be the top obstacles or challenges when trying to prevent </a:t>
            </a:r>
            <a:r>
              <a:rPr lang="en-US" sz="900" i="1" dirty="0" smtClean="0"/>
              <a:t>threats at </a:t>
            </a:r>
            <a:r>
              <a:rPr lang="en-US" sz="900" i="1" dirty="0"/>
              <a:t>your federal government agency?</a:t>
            </a:r>
          </a:p>
        </p:txBody>
      </p:sp>
      <p:sp>
        <p:nvSpPr>
          <p:cNvPr id="13" name="TextBox 17"/>
          <p:cNvSpPr txBox="1"/>
          <p:nvPr/>
        </p:nvSpPr>
        <p:spPr bwMode="auto">
          <a:xfrm>
            <a:off x="402723" y="5926474"/>
            <a:ext cx="673887" cy="205914"/>
          </a:xfrm>
          <a:prstGeom prst="rect">
            <a:avLst/>
          </a:prstGeom>
          <a:noFill/>
          <a:ln w="9525" algn="ctr">
            <a:noFill/>
            <a:miter lim="800000"/>
            <a:headEnd/>
            <a:tailEnd/>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63513" indent="-342900" eaLnBrk="0" hangingPunct="0">
              <a:lnSpc>
                <a:spcPct val="80000"/>
              </a:lnSpc>
              <a:spcBef>
                <a:spcPct val="50000"/>
              </a:spcBef>
              <a:buClr>
                <a:srgbClr val="A50021"/>
              </a:buClr>
              <a:buSzPct val="80000"/>
              <a:buFont typeface="Wingdings" pitchFamily="2" charset="2"/>
              <a:buNone/>
            </a:pPr>
            <a:r>
              <a:rPr lang="en-US" sz="900" i="1" dirty="0" smtClean="0"/>
              <a:t>N=200</a:t>
            </a:r>
            <a:endParaRPr lang="en-US" sz="900" i="1" dirty="0" smtClean="0">
              <a:latin typeface="+mn-lt"/>
            </a:endParaRPr>
          </a:p>
        </p:txBody>
      </p:sp>
      <p:sp>
        <p:nvSpPr>
          <p:cNvPr id="34" name="Text Placeholder 1"/>
          <p:cNvSpPr>
            <a:spLocks noGrp="1"/>
          </p:cNvSpPr>
          <p:nvPr>
            <p:ph type="body" sz="quarter" idx="19"/>
          </p:nvPr>
        </p:nvSpPr>
        <p:spPr>
          <a:xfrm>
            <a:off x="457200" y="1074321"/>
            <a:ext cx="8287407" cy="1219073"/>
          </a:xfrm>
        </p:spPr>
        <p:txBody>
          <a:bodyPr/>
          <a:lstStyle/>
          <a:p>
            <a:pPr marL="173736" lvl="0" indent="-173736">
              <a:spcBef>
                <a:spcPts val="432"/>
              </a:spcBef>
              <a:spcAft>
                <a:spcPts val="432"/>
              </a:spcAft>
              <a:defRPr/>
            </a:pPr>
            <a:r>
              <a:rPr lang="en-US" sz="1600" dirty="0" smtClean="0"/>
              <a:t>Respondents with tenure of 20 years or more see the lack of executive buy-in as an obstacle to preventing accidental insider threats. Civilian agency respondents see </a:t>
            </a:r>
            <a:r>
              <a:rPr lang="en-US" sz="1600" dirty="0"/>
              <a:t>the lack of executive buy-in </a:t>
            </a:r>
            <a:r>
              <a:rPr lang="en-US" sz="1600" dirty="0" smtClean="0"/>
              <a:t>more of an obstacle for malicious external threats.</a:t>
            </a:r>
          </a:p>
          <a:p>
            <a:pPr marL="173736" indent="-173736">
              <a:spcBef>
                <a:spcPts val="432"/>
              </a:spcBef>
              <a:spcAft>
                <a:spcPts val="432"/>
              </a:spcAft>
              <a:defRPr/>
            </a:pPr>
            <a:r>
              <a:rPr lang="en-US" sz="1600" dirty="0" smtClean="0"/>
              <a:t>Respondents </a:t>
            </a:r>
            <a:r>
              <a:rPr lang="en-US" sz="1600" dirty="0"/>
              <a:t>with tenure of </a:t>
            </a:r>
            <a:r>
              <a:rPr lang="en-US" sz="1600" dirty="0" smtClean="0"/>
              <a:t>10 </a:t>
            </a:r>
            <a:r>
              <a:rPr lang="en-US" sz="1600" dirty="0"/>
              <a:t>years or more see </a:t>
            </a:r>
            <a:r>
              <a:rPr lang="en-US" sz="1600" dirty="0" smtClean="0"/>
              <a:t>an inadequate change management approval process as </a:t>
            </a:r>
            <a:r>
              <a:rPr lang="en-US" sz="1600" dirty="0"/>
              <a:t>an obstacle to preventing </a:t>
            </a:r>
            <a:r>
              <a:rPr lang="en-US" sz="1600" dirty="0" smtClean="0"/>
              <a:t>malicious external threats</a:t>
            </a:r>
            <a:r>
              <a:rPr lang="en-US" sz="1600" dirty="0"/>
              <a:t>. </a:t>
            </a:r>
            <a:endParaRPr lang="en-US" sz="1600" dirty="0" smtClean="0"/>
          </a:p>
          <a:p>
            <a:pPr marL="173736" indent="-173736">
              <a:spcBef>
                <a:spcPts val="432"/>
              </a:spcBef>
              <a:spcAft>
                <a:spcPts val="432"/>
              </a:spcAft>
              <a:defRPr/>
            </a:pPr>
            <a:r>
              <a:rPr lang="en-US" sz="1600" dirty="0" smtClean="0"/>
              <a:t>Relative to IT/Security staff, respondents at a manager or director level see inadequate automation of IT asset management more as an obstacle preventing accidental insider threats.</a:t>
            </a:r>
            <a:endParaRPr lang="en-US" sz="1600" dirty="0"/>
          </a:p>
          <a:p>
            <a:pPr marL="173736" lvl="0" indent="-173736">
              <a:spcBef>
                <a:spcPts val="432"/>
              </a:spcBef>
              <a:spcAft>
                <a:spcPts val="432"/>
              </a:spcAft>
              <a:defRPr/>
            </a:pPr>
            <a:endParaRPr lang="en-US" sz="1600" dirty="0" smtClean="0"/>
          </a:p>
          <a:p>
            <a:pPr marL="173736" lvl="0" indent="-173736">
              <a:spcBef>
                <a:spcPts val="432"/>
              </a:spcBef>
              <a:spcAft>
                <a:spcPts val="432"/>
              </a:spcAft>
              <a:defRPr/>
            </a:pPr>
            <a:endParaRPr lang="en-US" sz="1600" dirty="0"/>
          </a:p>
        </p:txBody>
      </p:sp>
      <p:sp>
        <p:nvSpPr>
          <p:cNvPr id="36" name="TextBox 35"/>
          <p:cNvSpPr txBox="1"/>
          <p:nvPr/>
        </p:nvSpPr>
        <p:spPr>
          <a:xfrm>
            <a:off x="1457718" y="5871435"/>
            <a:ext cx="2365470" cy="276999"/>
          </a:xfrm>
          <a:prstGeom prst="rect">
            <a:avLst/>
          </a:prstGeom>
          <a:noFill/>
        </p:spPr>
        <p:txBody>
          <a:bodyPr wrap="square" rtlCol="0">
            <a:spAutoFit/>
          </a:bodyPr>
          <a:lstStyle/>
          <a:p>
            <a:r>
              <a:rPr lang="en-US" sz="1200" i="0" dirty="0" smtClean="0">
                <a:latin typeface="+mn-lt"/>
              </a:rPr>
              <a:t> = statistically significant difference</a:t>
            </a:r>
            <a:endParaRPr lang="en-US" sz="1200" i="0" dirty="0">
              <a:latin typeface="+mn-lt"/>
            </a:endParaRPr>
          </a:p>
        </p:txBody>
      </p:sp>
      <p:pic>
        <p:nvPicPr>
          <p:cNvPr id="37"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17601" y="5902077"/>
            <a:ext cx="457200" cy="199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29354" y="4121151"/>
            <a:ext cx="457240" cy="274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9" name="Chart 38"/>
          <p:cNvGraphicFramePr/>
          <p:nvPr>
            <p:extLst>
              <p:ext uri="{D42A27DB-BD31-4B8C-83A1-F6EECF244321}">
                <p14:modId xmlns:p14="http://schemas.microsoft.com/office/powerpoint/2010/main" val="1295304946"/>
              </p:ext>
            </p:extLst>
          </p:nvPr>
        </p:nvGraphicFramePr>
        <p:xfrm>
          <a:off x="211846" y="3139972"/>
          <a:ext cx="3324663" cy="3060675"/>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999864299"/>
              </p:ext>
            </p:extLst>
          </p:nvPr>
        </p:nvGraphicFramePr>
        <p:xfrm>
          <a:off x="4193565" y="3118308"/>
          <a:ext cx="4352544" cy="1036320"/>
        </p:xfrm>
        <a:graphic>
          <a:graphicData uri="http://schemas.openxmlformats.org/drawingml/2006/table">
            <a:tbl>
              <a:tblPr firstRow="1" bandRow="1">
                <a:tableStyleId>{5C22544A-7EE6-4342-B048-85BDC9FD1C3A}</a:tableStyleId>
              </a:tblPr>
              <a:tblGrid>
                <a:gridCol w="1554480"/>
                <a:gridCol w="932688"/>
                <a:gridCol w="932688"/>
                <a:gridCol w="932688"/>
              </a:tblGrid>
              <a:tr h="236668">
                <a:tc gridSpan="4">
                  <a:txBody>
                    <a:bodyPr/>
                    <a:lstStyle/>
                    <a:p>
                      <a:pPr algn="ctr"/>
                      <a:r>
                        <a:rPr lang="en-US" sz="1000" dirty="0" smtClean="0"/>
                        <a:t>Obstacle Preventing</a:t>
                      </a:r>
                      <a:r>
                        <a:rPr lang="en-US" sz="1000" baseline="0" dirty="0" smtClean="0"/>
                        <a:t> </a:t>
                      </a:r>
                      <a:r>
                        <a:rPr lang="en-US" sz="1000" dirty="0" smtClean="0"/>
                        <a:t>Accidental Insider Threat by Tenure</a:t>
                      </a:r>
                      <a:endParaRPr lang="en-US" sz="1000" dirty="0"/>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236668">
                <a:tc>
                  <a:txBody>
                    <a:bodyPr/>
                    <a:lstStyle/>
                    <a:p>
                      <a:endParaRPr lang="en-US" sz="1000" dirty="0"/>
                    </a:p>
                  </a:txBody>
                  <a:tcPr/>
                </a:tc>
                <a:tc>
                  <a:txBody>
                    <a:bodyPr/>
                    <a:lstStyle/>
                    <a:p>
                      <a:pPr algn="ctr"/>
                      <a:r>
                        <a:rPr lang="en-US" sz="1000" b="1" dirty="0" smtClean="0"/>
                        <a:t>&lt; 10 years</a:t>
                      </a:r>
                      <a:endParaRPr lang="en-US" sz="1000" b="1" dirty="0"/>
                    </a:p>
                  </a:txBody>
                  <a:tcPr anchor="ctr"/>
                </a:tc>
                <a:tc>
                  <a:txBody>
                    <a:bodyPr/>
                    <a:lstStyle/>
                    <a:p>
                      <a:pPr algn="ctr"/>
                      <a:r>
                        <a:rPr lang="en-US" sz="1000" b="1" dirty="0" smtClean="0"/>
                        <a:t>10-20 years</a:t>
                      </a:r>
                      <a:endParaRPr lang="en-US" sz="1000" b="1" dirty="0"/>
                    </a:p>
                  </a:txBody>
                  <a:tcPr anchor="ctr"/>
                </a:tc>
                <a:tc>
                  <a:txBody>
                    <a:bodyPr/>
                    <a:lstStyle/>
                    <a:p>
                      <a:pPr algn="ctr"/>
                      <a:r>
                        <a:rPr lang="en-US" sz="1000" b="1" dirty="0" smtClean="0"/>
                        <a:t>&gt; 20 years</a:t>
                      </a:r>
                      <a:endParaRPr lang="en-US" sz="1000" b="1" dirty="0"/>
                    </a:p>
                  </a:txBody>
                  <a:tcPr anchor="ctr"/>
                </a:tc>
              </a:tr>
              <a:tr h="5325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latin typeface="+mn-lt"/>
                        </a:rPr>
                        <a:t>Lack of executive buy-in for security strategy or resource investment </a:t>
                      </a:r>
                      <a:endParaRPr lang="en-US" sz="1000" dirty="0"/>
                    </a:p>
                  </a:txBody>
                  <a:tcPr/>
                </a:tc>
                <a:tc>
                  <a:txBody>
                    <a:bodyPr/>
                    <a:lstStyle/>
                    <a:p>
                      <a:pPr algn="ctr"/>
                      <a:r>
                        <a:rPr lang="en-US" sz="1000" dirty="0" smtClean="0"/>
                        <a:t>24%</a:t>
                      </a:r>
                      <a:endParaRPr lang="en-US" sz="1000" dirty="0"/>
                    </a:p>
                  </a:txBody>
                  <a:tcPr anchor="ctr"/>
                </a:tc>
                <a:tc>
                  <a:txBody>
                    <a:bodyPr/>
                    <a:lstStyle/>
                    <a:p>
                      <a:pPr algn="ctr"/>
                      <a:r>
                        <a:rPr lang="en-US" sz="1000" dirty="0" smtClean="0"/>
                        <a:t>23%</a:t>
                      </a:r>
                      <a:endParaRPr lang="en-US" sz="1000" dirty="0"/>
                    </a:p>
                  </a:txBody>
                  <a:tcPr anchor="ctr"/>
                </a:tc>
                <a:tc>
                  <a:txBody>
                    <a:bodyPr/>
                    <a:lstStyle/>
                    <a:p>
                      <a:pPr algn="ctr"/>
                      <a:r>
                        <a:rPr lang="en-US" sz="1000" dirty="0" smtClean="0"/>
                        <a:t>42%</a:t>
                      </a:r>
                      <a:endParaRPr lang="en-US" sz="1000" dirty="0"/>
                    </a:p>
                  </a:txBody>
                  <a:tcPr anchor="ctr"/>
                </a:tc>
              </a:tr>
            </a:tbl>
          </a:graphicData>
        </a:graphic>
      </p:graphicFrame>
      <p:pic>
        <p:nvPicPr>
          <p:cNvPr id="41"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48560" y="3727175"/>
            <a:ext cx="457240" cy="274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2" name="Table 41"/>
          <p:cNvGraphicFramePr>
            <a:graphicFrameLocks noGrp="1"/>
          </p:cNvGraphicFramePr>
          <p:nvPr>
            <p:extLst>
              <p:ext uri="{D42A27DB-BD31-4B8C-83A1-F6EECF244321}">
                <p14:modId xmlns:p14="http://schemas.microsoft.com/office/powerpoint/2010/main" val="1369807049"/>
              </p:ext>
            </p:extLst>
          </p:nvPr>
        </p:nvGraphicFramePr>
        <p:xfrm>
          <a:off x="4193565" y="4157769"/>
          <a:ext cx="4356462" cy="883920"/>
        </p:xfrm>
        <a:graphic>
          <a:graphicData uri="http://schemas.openxmlformats.org/drawingml/2006/table">
            <a:tbl>
              <a:tblPr firstRow="1" bandRow="1">
                <a:tableStyleId>{5C22544A-7EE6-4342-B048-85BDC9FD1C3A}</a:tableStyleId>
              </a:tblPr>
              <a:tblGrid>
                <a:gridCol w="1828800"/>
                <a:gridCol w="842554"/>
                <a:gridCol w="842554"/>
                <a:gridCol w="842554"/>
              </a:tblGrid>
              <a:tr h="236668">
                <a:tc gridSpan="4">
                  <a:txBody>
                    <a:bodyPr/>
                    <a:lstStyle/>
                    <a:p>
                      <a:pPr algn="ctr"/>
                      <a:r>
                        <a:rPr lang="en-US" sz="1000" dirty="0" smtClean="0"/>
                        <a:t>Obstacle Preventing</a:t>
                      </a:r>
                      <a:r>
                        <a:rPr lang="en-US" sz="1000" baseline="0" dirty="0" smtClean="0"/>
                        <a:t> </a:t>
                      </a:r>
                      <a:r>
                        <a:rPr lang="en-US" sz="1000" dirty="0" smtClean="0"/>
                        <a:t>Malicious External Threat by Tenure</a:t>
                      </a:r>
                      <a:endParaRPr lang="en-US" sz="1000" dirty="0"/>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236668">
                <a:tc>
                  <a:txBody>
                    <a:bodyPr/>
                    <a:lstStyle/>
                    <a:p>
                      <a:endParaRPr lang="en-US" sz="1000" dirty="0"/>
                    </a:p>
                  </a:txBody>
                  <a:tcPr/>
                </a:tc>
                <a:tc>
                  <a:txBody>
                    <a:bodyPr/>
                    <a:lstStyle/>
                    <a:p>
                      <a:pPr algn="ctr"/>
                      <a:r>
                        <a:rPr lang="en-US" sz="1000" b="1" dirty="0" smtClean="0"/>
                        <a:t>&lt; 10 years</a:t>
                      </a:r>
                      <a:endParaRPr lang="en-US" sz="1000" b="1" dirty="0"/>
                    </a:p>
                  </a:txBody>
                  <a:tcPr anchor="ctr"/>
                </a:tc>
                <a:tc>
                  <a:txBody>
                    <a:bodyPr/>
                    <a:lstStyle/>
                    <a:p>
                      <a:pPr algn="ctr"/>
                      <a:r>
                        <a:rPr lang="en-US" sz="1000" b="1" dirty="0" smtClean="0"/>
                        <a:t>10-20 years</a:t>
                      </a:r>
                      <a:endParaRPr lang="en-US" sz="1000" b="1" dirty="0"/>
                    </a:p>
                  </a:txBody>
                  <a:tcPr anchor="ctr"/>
                </a:tc>
                <a:tc>
                  <a:txBody>
                    <a:bodyPr/>
                    <a:lstStyle/>
                    <a:p>
                      <a:pPr algn="ctr"/>
                      <a:r>
                        <a:rPr lang="en-US" sz="1000" b="1" dirty="0" smtClean="0"/>
                        <a:t>&gt; 20 years</a:t>
                      </a:r>
                      <a:endParaRPr lang="en-US" sz="1000" b="1" dirty="0"/>
                    </a:p>
                  </a:txBody>
                  <a:tcPr anchor="ctr"/>
                </a:tc>
              </a:tr>
              <a:tr h="365760">
                <a:tc>
                  <a:txBody>
                    <a:bodyPr/>
                    <a:lstStyle/>
                    <a:p>
                      <a:pPr algn="l" fontAlgn="ctr"/>
                      <a:r>
                        <a:rPr lang="en-US" sz="1000" b="0" i="0" u="none" strike="noStrike" dirty="0" smtClean="0">
                          <a:solidFill>
                            <a:srgbClr val="000000"/>
                          </a:solidFill>
                          <a:latin typeface="+mn-lt"/>
                        </a:rPr>
                        <a:t>Inadequate change management approval process </a:t>
                      </a:r>
                      <a:endParaRPr lang="en-US" sz="1000" dirty="0"/>
                    </a:p>
                  </a:txBody>
                  <a:tcPr/>
                </a:tc>
                <a:tc>
                  <a:txBody>
                    <a:bodyPr/>
                    <a:lstStyle/>
                    <a:p>
                      <a:pPr algn="ctr"/>
                      <a:r>
                        <a:rPr lang="en-US" sz="1000" dirty="0" smtClean="0"/>
                        <a:t>13%</a:t>
                      </a:r>
                      <a:endParaRPr lang="en-US" sz="1000" dirty="0"/>
                    </a:p>
                  </a:txBody>
                  <a:tcPr anchor="ctr"/>
                </a:tc>
                <a:tc>
                  <a:txBody>
                    <a:bodyPr/>
                    <a:lstStyle/>
                    <a:p>
                      <a:pPr algn="ctr"/>
                      <a:r>
                        <a:rPr lang="en-US" sz="1000" dirty="0" smtClean="0"/>
                        <a:t>25%</a:t>
                      </a:r>
                      <a:endParaRPr lang="en-US" sz="1000" dirty="0"/>
                    </a:p>
                  </a:txBody>
                  <a:tcPr anchor="ctr"/>
                </a:tc>
                <a:tc>
                  <a:txBody>
                    <a:bodyPr/>
                    <a:lstStyle/>
                    <a:p>
                      <a:pPr algn="ctr"/>
                      <a:r>
                        <a:rPr lang="en-US" sz="1000" dirty="0" smtClean="0"/>
                        <a:t>30%</a:t>
                      </a:r>
                      <a:endParaRPr lang="en-US" sz="1000" dirty="0"/>
                    </a:p>
                  </a:txBody>
                  <a:tcPr anchor="ctr"/>
                </a:tc>
              </a:tr>
            </a:tbl>
          </a:graphicData>
        </a:graphic>
      </p:graphicFrame>
      <p:pic>
        <p:nvPicPr>
          <p:cNvPr id="4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19930" y="4693051"/>
            <a:ext cx="457240" cy="274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78450" y="4699400"/>
            <a:ext cx="457240" cy="274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0" name="Table 19"/>
          <p:cNvGraphicFramePr>
            <a:graphicFrameLocks noGrp="1"/>
          </p:cNvGraphicFramePr>
          <p:nvPr>
            <p:extLst>
              <p:ext uri="{D42A27DB-BD31-4B8C-83A1-F6EECF244321}">
                <p14:modId xmlns:p14="http://schemas.microsoft.com/office/powerpoint/2010/main" val="2459636753"/>
              </p:ext>
            </p:extLst>
          </p:nvPr>
        </p:nvGraphicFramePr>
        <p:xfrm>
          <a:off x="4204296" y="5072457"/>
          <a:ext cx="4352544" cy="1036320"/>
        </p:xfrm>
        <a:graphic>
          <a:graphicData uri="http://schemas.openxmlformats.org/drawingml/2006/table">
            <a:tbl>
              <a:tblPr firstRow="1" bandRow="1">
                <a:tableStyleId>{5C22544A-7EE6-4342-B048-85BDC9FD1C3A}</a:tableStyleId>
              </a:tblPr>
              <a:tblGrid>
                <a:gridCol w="1640360"/>
                <a:gridCol w="1174347"/>
                <a:gridCol w="1537837"/>
              </a:tblGrid>
              <a:tr h="225838">
                <a:tc gridSpan="3">
                  <a:txBody>
                    <a:bodyPr/>
                    <a:lstStyle/>
                    <a:p>
                      <a:pPr algn="ctr"/>
                      <a:r>
                        <a:rPr lang="en-US" sz="1000" dirty="0" smtClean="0"/>
                        <a:t>Obstacle Preventing</a:t>
                      </a:r>
                      <a:r>
                        <a:rPr lang="en-US" sz="1000" baseline="0" dirty="0" smtClean="0"/>
                        <a:t> </a:t>
                      </a:r>
                      <a:r>
                        <a:rPr lang="en-US" sz="1000" dirty="0" smtClean="0"/>
                        <a:t>Accidental Insider Threat by Job Level</a:t>
                      </a:r>
                      <a:endParaRPr lang="en-US" sz="1000" dirty="0"/>
                    </a:p>
                  </a:txBody>
                  <a:tcPr anchor="ctr"/>
                </a:tc>
                <a:tc hMerge="1">
                  <a:txBody>
                    <a:bodyPr/>
                    <a:lstStyle/>
                    <a:p>
                      <a:endParaRPr lang="en-US" dirty="0"/>
                    </a:p>
                  </a:txBody>
                  <a:tcPr/>
                </a:tc>
                <a:tc hMerge="1">
                  <a:txBody>
                    <a:bodyPr/>
                    <a:lstStyle/>
                    <a:p>
                      <a:endParaRPr lang="en-US" dirty="0"/>
                    </a:p>
                  </a:txBody>
                  <a:tcPr/>
                </a:tc>
              </a:tr>
              <a:tr h="366987">
                <a:tc>
                  <a:txBody>
                    <a:bodyPr/>
                    <a:lstStyle/>
                    <a:p>
                      <a:endParaRPr lang="en-US" sz="1000" dirty="0"/>
                    </a:p>
                  </a:txBody>
                  <a:tcPr/>
                </a:tc>
                <a:tc>
                  <a:txBody>
                    <a:bodyPr/>
                    <a:lstStyle/>
                    <a:p>
                      <a:pPr algn="ctr"/>
                      <a:r>
                        <a:rPr lang="en-US" sz="1000" b="1" dirty="0" smtClean="0"/>
                        <a:t>IT/Security Staff</a:t>
                      </a:r>
                      <a:endParaRPr lang="en-US" sz="1000" b="1" dirty="0"/>
                    </a:p>
                  </a:txBody>
                  <a:tcPr anchor="ctr"/>
                </a:tc>
                <a:tc>
                  <a:txBody>
                    <a:bodyPr/>
                    <a:lstStyle/>
                    <a:p>
                      <a:pPr algn="ctr"/>
                      <a:r>
                        <a:rPr lang="en-US" sz="1000" b="1" dirty="0" smtClean="0"/>
                        <a:t>IT/Security</a:t>
                      </a:r>
                      <a:r>
                        <a:rPr lang="en-US" sz="1000" b="1" baseline="0" dirty="0" smtClean="0"/>
                        <a:t> Manager/ Director</a:t>
                      </a:r>
                      <a:endParaRPr lang="en-US" sz="1000" b="1" dirty="0"/>
                    </a:p>
                  </a:txBody>
                  <a:tcPr anchor="ctr"/>
                </a:tc>
              </a:tr>
              <a:tr h="365760">
                <a:tc>
                  <a:txBody>
                    <a:bodyPr/>
                    <a:lstStyle/>
                    <a:p>
                      <a:pPr algn="l" fontAlgn="ctr"/>
                      <a:r>
                        <a:rPr lang="en-US" sz="1000" b="0" i="0" u="none" strike="noStrike" dirty="0" smtClean="0">
                          <a:solidFill>
                            <a:srgbClr val="000000"/>
                          </a:solidFill>
                          <a:latin typeface="+mn-lt"/>
                        </a:rPr>
                        <a:t>Inadequate automation of IT asset management</a:t>
                      </a:r>
                      <a:endParaRPr lang="en-US" sz="1000" dirty="0"/>
                    </a:p>
                  </a:txBody>
                  <a:tcPr/>
                </a:tc>
                <a:tc>
                  <a:txBody>
                    <a:bodyPr/>
                    <a:lstStyle/>
                    <a:p>
                      <a:pPr algn="ctr"/>
                      <a:r>
                        <a:rPr lang="en-US" sz="1000" dirty="0" smtClean="0"/>
                        <a:t>34%</a:t>
                      </a:r>
                      <a:endParaRPr lang="en-US" sz="1000" dirty="0"/>
                    </a:p>
                  </a:txBody>
                  <a:tcPr anchor="ctr"/>
                </a:tc>
                <a:tc>
                  <a:txBody>
                    <a:bodyPr/>
                    <a:lstStyle/>
                    <a:p>
                      <a:pPr algn="ctr"/>
                      <a:r>
                        <a:rPr lang="en-US" sz="1000" dirty="0" smtClean="0"/>
                        <a:t>51%</a:t>
                      </a:r>
                      <a:endParaRPr lang="en-US" sz="1000" dirty="0"/>
                    </a:p>
                  </a:txBody>
                  <a:tcPr anchor="ctr"/>
                </a:tc>
              </a:tr>
            </a:tbl>
          </a:graphicData>
        </a:graphic>
      </p:graphicFrame>
      <p:pic>
        <p:nvPicPr>
          <p:cNvPr id="25"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36297" y="5778472"/>
            <a:ext cx="457240" cy="274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971375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descr="question_icon.png"/>
          <p:cNvPicPr>
            <a:picLocks noChangeAspect="1"/>
          </p:cNvPicPr>
          <p:nvPr/>
        </p:nvPicPr>
        <p:blipFill rotWithShape="1">
          <a:blip r:embed="rId3">
            <a:extLst>
              <a:ext uri="{28A0092B-C50C-407E-A947-70E740481C1C}">
                <a14:useLocalDpi xmlns:a14="http://schemas.microsoft.com/office/drawing/2010/main" val="0"/>
              </a:ext>
            </a:extLst>
          </a:blip>
          <a:srcRect l="-1" r="-4229"/>
          <a:stretch/>
        </p:blipFill>
        <p:spPr>
          <a:xfrm>
            <a:off x="490899" y="6134617"/>
            <a:ext cx="8452055" cy="238263"/>
          </a:xfrm>
          <a:prstGeom prst="rect">
            <a:avLst/>
          </a:prstGeom>
          <a:noFill/>
        </p:spPr>
      </p:pic>
      <p:sp>
        <p:nvSpPr>
          <p:cNvPr id="24" name="Slide Number Placeholder 23"/>
          <p:cNvSpPr>
            <a:spLocks noGrp="1"/>
          </p:cNvSpPr>
          <p:nvPr>
            <p:ph type="sldNum" sz="quarter" idx="10"/>
          </p:nvPr>
        </p:nvSpPr>
        <p:spPr/>
        <p:txBody>
          <a:bodyPr/>
          <a:lstStyle/>
          <a:p>
            <a:fld id="{C87959B8-3C14-494A-BA72-BB41BB37CE04}" type="slidenum">
              <a:rPr lang="en-US" smtClean="0"/>
              <a:pPr/>
              <a:t>15</a:t>
            </a:fld>
            <a:endParaRPr lang="en-US" dirty="0"/>
          </a:p>
        </p:txBody>
      </p:sp>
      <p:sp>
        <p:nvSpPr>
          <p:cNvPr id="22" name="Text Placeholder 21"/>
          <p:cNvSpPr>
            <a:spLocks noGrp="1"/>
          </p:cNvSpPr>
          <p:nvPr>
            <p:ph type="body" sz="quarter" idx="18"/>
          </p:nvPr>
        </p:nvSpPr>
        <p:spPr>
          <a:xfrm>
            <a:off x="457200" y="638344"/>
            <a:ext cx="8147304" cy="687387"/>
          </a:xfrm>
        </p:spPr>
        <p:txBody>
          <a:bodyPr/>
          <a:lstStyle/>
          <a:p>
            <a:r>
              <a:rPr lang="en-US" dirty="0" smtClean="0">
                <a:latin typeface="+mj-lt"/>
              </a:rPr>
              <a:t>Tools to Prevent Threats </a:t>
            </a:r>
            <a:endParaRPr lang="en-US" dirty="0">
              <a:latin typeface="+mj-lt"/>
            </a:endParaRPr>
          </a:p>
        </p:txBody>
      </p:sp>
      <p:sp>
        <p:nvSpPr>
          <p:cNvPr id="21" name="Text Placeholder 20"/>
          <p:cNvSpPr>
            <a:spLocks noGrp="1"/>
          </p:cNvSpPr>
          <p:nvPr>
            <p:ph type="body" sz="quarter" idx="17"/>
          </p:nvPr>
        </p:nvSpPr>
        <p:spPr/>
        <p:txBody>
          <a:bodyPr/>
          <a:lstStyle/>
          <a:p>
            <a:r>
              <a:rPr lang="en-US" dirty="0"/>
              <a:t>PREVENTING AND MITIGATING THREATS</a:t>
            </a:r>
          </a:p>
        </p:txBody>
      </p:sp>
      <p:sp>
        <p:nvSpPr>
          <p:cNvPr id="17" name="Text Placeholder 1"/>
          <p:cNvSpPr>
            <a:spLocks noGrp="1"/>
          </p:cNvSpPr>
          <p:nvPr>
            <p:ph type="body" sz="quarter" idx="19"/>
          </p:nvPr>
        </p:nvSpPr>
        <p:spPr>
          <a:xfrm>
            <a:off x="410900" y="1134781"/>
            <a:ext cx="8206701" cy="751553"/>
          </a:xfrm>
        </p:spPr>
        <p:txBody>
          <a:bodyPr/>
          <a:lstStyle/>
          <a:p>
            <a:pPr marL="173736" lvl="0" indent="-173736">
              <a:spcBef>
                <a:spcPts val="432"/>
              </a:spcBef>
              <a:spcAft>
                <a:spcPts val="432"/>
              </a:spcAft>
              <a:defRPr/>
            </a:pPr>
            <a:r>
              <a:rPr lang="en-US" sz="1600" dirty="0" smtClean="0"/>
              <a:t>IT security tools that are deemed most useful to mitigate risks differ whether the threat is internal or external.</a:t>
            </a:r>
            <a:endParaRPr lang="en-US" sz="1600" dirty="0"/>
          </a:p>
        </p:txBody>
      </p:sp>
      <p:pic>
        <p:nvPicPr>
          <p:cNvPr id="19" name="Picture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6690" y="675150"/>
            <a:ext cx="1554480" cy="354936"/>
          </a:xfrm>
          <a:prstGeom prst="rect">
            <a:avLst/>
          </a:prstGeom>
        </p:spPr>
      </p:pic>
      <p:sp>
        <p:nvSpPr>
          <p:cNvPr id="11" name="Rectangle 10"/>
          <p:cNvSpPr/>
          <p:nvPr/>
        </p:nvSpPr>
        <p:spPr>
          <a:xfrm>
            <a:off x="490899" y="6035038"/>
            <a:ext cx="8173002" cy="304699"/>
          </a:xfrm>
          <a:prstGeom prst="rect">
            <a:avLst/>
          </a:prstGeom>
          <a:noFill/>
        </p:spPr>
        <p:txBody>
          <a:bodyPr wrap="square" tIns="155448" bIns="9144" anchor="ctr">
            <a:spAutoFit/>
          </a:bodyPr>
          <a:lstStyle/>
          <a:p>
            <a:pPr marL="233363" lvl="0" defTabSz="914400">
              <a:spcBef>
                <a:spcPct val="20000"/>
              </a:spcBef>
            </a:pPr>
            <a:r>
              <a:rPr lang="en-US" sz="900" i="1" dirty="0" smtClean="0"/>
              <a:t>In </a:t>
            </a:r>
            <a:r>
              <a:rPr lang="en-US" sz="900" i="1" dirty="0"/>
              <a:t>your opinion, what are the most important IT security tools used to mitigate the risk associated with </a:t>
            </a:r>
            <a:r>
              <a:rPr lang="en-US" sz="900" i="1" dirty="0" smtClean="0"/>
              <a:t>insider/external </a:t>
            </a:r>
            <a:r>
              <a:rPr lang="en-US" sz="900" i="1" dirty="0"/>
              <a:t>threats?</a:t>
            </a:r>
          </a:p>
        </p:txBody>
      </p:sp>
      <p:sp>
        <p:nvSpPr>
          <p:cNvPr id="12" name="TextBox 11"/>
          <p:cNvSpPr txBox="1"/>
          <p:nvPr/>
        </p:nvSpPr>
        <p:spPr>
          <a:xfrm>
            <a:off x="402723" y="5940529"/>
            <a:ext cx="2300925" cy="246221"/>
          </a:xfrm>
          <a:prstGeom prst="rect">
            <a:avLst/>
          </a:prstGeom>
          <a:noFill/>
        </p:spPr>
        <p:txBody>
          <a:bodyPr wrap="square" rIns="0" rtlCol="0">
            <a:spAutoFit/>
          </a:bodyPr>
          <a:lstStyle/>
          <a:p>
            <a:r>
              <a:rPr lang="en-US" sz="1000" i="0" dirty="0" smtClean="0">
                <a:latin typeface="+mn-lt"/>
              </a:rPr>
              <a:t>Note: Multiple responses allowed</a:t>
            </a:r>
            <a:endParaRPr lang="en-US" sz="1000" i="0" dirty="0">
              <a:latin typeface="+mn-lt"/>
            </a:endParaRPr>
          </a:p>
        </p:txBody>
      </p:sp>
      <p:sp>
        <p:nvSpPr>
          <p:cNvPr id="13" name="TextBox 17"/>
          <p:cNvSpPr txBox="1"/>
          <p:nvPr/>
        </p:nvSpPr>
        <p:spPr bwMode="auto">
          <a:xfrm>
            <a:off x="402723" y="5811859"/>
            <a:ext cx="673887" cy="205914"/>
          </a:xfrm>
          <a:prstGeom prst="rect">
            <a:avLst/>
          </a:prstGeom>
          <a:noFill/>
          <a:ln w="9525" algn="ctr">
            <a:noFill/>
            <a:miter lim="800000"/>
            <a:headEnd/>
            <a:tailEnd/>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63513" indent="-342900" eaLnBrk="0" hangingPunct="0">
              <a:lnSpc>
                <a:spcPct val="80000"/>
              </a:lnSpc>
              <a:spcBef>
                <a:spcPct val="50000"/>
              </a:spcBef>
              <a:buClr>
                <a:srgbClr val="A50021"/>
              </a:buClr>
              <a:buSzPct val="80000"/>
              <a:buFont typeface="Wingdings" pitchFamily="2" charset="2"/>
              <a:buNone/>
            </a:pPr>
            <a:r>
              <a:rPr lang="en-US" sz="900" i="1" dirty="0" smtClean="0"/>
              <a:t>N=200</a:t>
            </a:r>
            <a:endParaRPr lang="en-US" sz="900" i="1" dirty="0" smtClean="0">
              <a:latin typeface="+mn-lt"/>
            </a:endParaRPr>
          </a:p>
        </p:txBody>
      </p:sp>
      <p:graphicFrame>
        <p:nvGraphicFramePr>
          <p:cNvPr id="16" name="Table 15"/>
          <p:cNvGraphicFramePr>
            <a:graphicFrameLocks noGrp="1"/>
          </p:cNvGraphicFramePr>
          <p:nvPr>
            <p:extLst>
              <p:ext uri="{D42A27DB-BD31-4B8C-83A1-F6EECF244321}">
                <p14:modId xmlns:p14="http://schemas.microsoft.com/office/powerpoint/2010/main" val="1370057417"/>
              </p:ext>
            </p:extLst>
          </p:nvPr>
        </p:nvGraphicFramePr>
        <p:xfrm>
          <a:off x="754489" y="1864150"/>
          <a:ext cx="7442421" cy="3429000"/>
        </p:xfrm>
        <a:graphic>
          <a:graphicData uri="http://schemas.openxmlformats.org/drawingml/2006/table">
            <a:tbl>
              <a:tblPr firstRow="1" bandRow="1">
                <a:tableStyleId>{5C22544A-7EE6-4342-B048-85BDC9FD1C3A}</a:tableStyleId>
              </a:tblPr>
              <a:tblGrid>
                <a:gridCol w="3876261"/>
                <a:gridCol w="1188720"/>
                <a:gridCol w="1188720"/>
                <a:gridCol w="1188720"/>
              </a:tblGrid>
              <a:tr h="668667">
                <a:tc>
                  <a:txBody>
                    <a:bodyPr/>
                    <a:lstStyle/>
                    <a:p>
                      <a:r>
                        <a:rPr lang="en-US" dirty="0" smtClean="0"/>
                        <a:t>Top Tier</a:t>
                      </a:r>
                      <a:endParaRPr lang="en-US" dirty="0"/>
                    </a:p>
                  </a:txBody>
                  <a:tcPr>
                    <a:solidFill>
                      <a:schemeClr val="tx2"/>
                    </a:solidFill>
                  </a:tcPr>
                </a:tc>
                <a:tc>
                  <a:txBody>
                    <a:bodyPr/>
                    <a:lstStyle/>
                    <a:p>
                      <a:pPr algn="ctr"/>
                      <a:r>
                        <a:rPr lang="en-US" sz="1300" dirty="0" smtClean="0"/>
                        <a:t>Malicious Insider Threat</a:t>
                      </a:r>
                      <a:endParaRPr lang="en-US" sz="1300" dirty="0"/>
                    </a:p>
                  </a:txBody>
                  <a:tcPr anchor="ctr">
                    <a:solidFill>
                      <a:schemeClr val="tx2"/>
                    </a:solidFill>
                  </a:tcPr>
                </a:tc>
                <a:tc>
                  <a:txBody>
                    <a:bodyPr/>
                    <a:lstStyle/>
                    <a:p>
                      <a:pPr algn="ctr"/>
                      <a:r>
                        <a:rPr lang="en-US" sz="1300" b="1" kern="1200" dirty="0" smtClean="0">
                          <a:solidFill>
                            <a:schemeClr val="lt1"/>
                          </a:solidFill>
                          <a:effectLst/>
                          <a:latin typeface="+mn-lt"/>
                          <a:ea typeface="+mn-ea"/>
                          <a:cs typeface="+mn-cs"/>
                        </a:rPr>
                        <a:t>Accidental/</a:t>
                      </a:r>
                      <a:br>
                        <a:rPr lang="en-US" sz="1300" b="1" kern="1200" dirty="0" smtClean="0">
                          <a:solidFill>
                            <a:schemeClr val="lt1"/>
                          </a:solidFill>
                          <a:effectLst/>
                          <a:latin typeface="+mn-lt"/>
                          <a:ea typeface="+mn-ea"/>
                          <a:cs typeface="+mn-cs"/>
                        </a:rPr>
                      </a:br>
                      <a:r>
                        <a:rPr lang="en-US" sz="1300" b="1" kern="1200" dirty="0" smtClean="0">
                          <a:solidFill>
                            <a:schemeClr val="lt1"/>
                          </a:solidFill>
                          <a:effectLst/>
                          <a:latin typeface="+mn-lt"/>
                          <a:ea typeface="+mn-ea"/>
                          <a:cs typeface="+mn-cs"/>
                        </a:rPr>
                        <a:t>Careless </a:t>
                      </a:r>
                      <a:r>
                        <a:rPr lang="en-US" sz="1300" b="1" u="none" kern="1200" dirty="0" smtClean="0">
                          <a:solidFill>
                            <a:schemeClr val="lt1"/>
                          </a:solidFill>
                          <a:effectLst/>
                          <a:latin typeface="+mn-lt"/>
                          <a:ea typeface="+mn-ea"/>
                          <a:cs typeface="+mn-cs"/>
                        </a:rPr>
                        <a:t>Insider </a:t>
                      </a:r>
                      <a:r>
                        <a:rPr lang="en-US" sz="1300" b="1" kern="1200" dirty="0" smtClean="0">
                          <a:solidFill>
                            <a:schemeClr val="lt1"/>
                          </a:solidFill>
                          <a:effectLst/>
                          <a:latin typeface="+mn-lt"/>
                          <a:ea typeface="+mn-ea"/>
                          <a:cs typeface="+mn-cs"/>
                        </a:rPr>
                        <a:t>Threat</a:t>
                      </a:r>
                      <a:endParaRPr lang="en-US" sz="1300" dirty="0"/>
                    </a:p>
                  </a:txBody>
                  <a:tcPr>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300" dirty="0" smtClean="0"/>
                        <a:t>Malicious External Threat</a:t>
                      </a:r>
                      <a:endParaRPr lang="en-US" sz="1300" dirty="0"/>
                    </a:p>
                  </a:txBody>
                  <a:tcPr>
                    <a:solidFill>
                      <a:schemeClr val="tx2"/>
                    </a:solidFill>
                  </a:tcPr>
                </a:tc>
              </a:tr>
              <a:tr h="274320">
                <a:tc>
                  <a:txBody>
                    <a:bodyPr/>
                    <a:lstStyle/>
                    <a:p>
                      <a:pPr algn="l" fontAlgn="b"/>
                      <a:r>
                        <a:rPr lang="en-US" sz="1200" b="0" i="0" u="none" strike="noStrike" dirty="0">
                          <a:solidFill>
                            <a:srgbClr val="000000"/>
                          </a:solidFill>
                          <a:effectLst/>
                          <a:latin typeface="+mn-lt"/>
                        </a:rPr>
                        <a:t>Identity and access management tools</a:t>
                      </a:r>
                    </a:p>
                  </a:txBody>
                  <a:tcPr marL="9525" marR="9525" marT="9525" marB="0" anchor="b"/>
                </a:tc>
                <a:tc>
                  <a:txBody>
                    <a:bodyPr/>
                    <a:lstStyle/>
                    <a:p>
                      <a:pPr algn="ctr" fontAlgn="b"/>
                      <a:r>
                        <a:rPr lang="en-US" sz="1200" b="0" i="0" u="none" strike="noStrike" dirty="0">
                          <a:solidFill>
                            <a:schemeClr val="bg1"/>
                          </a:solidFill>
                          <a:effectLst/>
                          <a:latin typeface="+mn-lt"/>
                        </a:rPr>
                        <a:t>46%</a:t>
                      </a:r>
                    </a:p>
                  </a:txBody>
                  <a:tcPr marL="9525" marR="9525" marT="9525" marB="0" anchor="b">
                    <a:solidFill>
                      <a:schemeClr val="bg2"/>
                    </a:solidFill>
                  </a:tcPr>
                </a:tc>
                <a:tc>
                  <a:txBody>
                    <a:bodyPr/>
                    <a:lstStyle/>
                    <a:p>
                      <a:pPr algn="ctr" fontAlgn="b"/>
                      <a:r>
                        <a:rPr lang="en-US" sz="1200" b="0" i="0" u="none" strike="noStrike" dirty="0">
                          <a:solidFill>
                            <a:schemeClr val="bg1"/>
                          </a:solidFill>
                          <a:effectLst/>
                          <a:latin typeface="+mn-lt"/>
                        </a:rPr>
                        <a:t>39%</a:t>
                      </a:r>
                    </a:p>
                  </a:txBody>
                  <a:tcPr marL="9525" marR="9525" marT="9525" marB="0" anchor="b">
                    <a:solidFill>
                      <a:schemeClr val="bg2"/>
                    </a:solidFill>
                  </a:tcPr>
                </a:tc>
                <a:tc>
                  <a:txBody>
                    <a:bodyPr/>
                    <a:lstStyle/>
                    <a:p>
                      <a:pPr algn="ctr" fontAlgn="b"/>
                      <a:r>
                        <a:rPr lang="en-US" sz="1200" b="0" i="0" u="none" strike="noStrike" dirty="0">
                          <a:solidFill>
                            <a:schemeClr val="tx1"/>
                          </a:solidFill>
                          <a:effectLst/>
                          <a:latin typeface="+mn-lt"/>
                        </a:rPr>
                        <a:t>39%</a:t>
                      </a:r>
                    </a:p>
                  </a:txBody>
                  <a:tcPr marL="9525" marR="9525" marT="9525" marB="0" anchor="b">
                    <a:solidFill>
                      <a:srgbClr val="D4D4D4"/>
                    </a:solidFill>
                  </a:tcPr>
                </a:tc>
              </a:tr>
              <a:tr h="274320">
                <a:tc>
                  <a:txBody>
                    <a:bodyPr/>
                    <a:lstStyle/>
                    <a:p>
                      <a:pPr algn="l" fontAlgn="b"/>
                      <a:r>
                        <a:rPr lang="en-US" sz="1200" b="0" i="0" u="none" strike="noStrike" dirty="0">
                          <a:solidFill>
                            <a:srgbClr val="000000"/>
                          </a:solidFill>
                          <a:effectLst/>
                          <a:latin typeface="+mn-lt"/>
                        </a:rPr>
                        <a:t>Internal threat detection/intelligence </a:t>
                      </a:r>
                    </a:p>
                  </a:txBody>
                  <a:tcPr marL="9525" marR="9525" marT="9525" marB="0" anchor="b"/>
                </a:tc>
                <a:tc>
                  <a:txBody>
                    <a:bodyPr/>
                    <a:lstStyle/>
                    <a:p>
                      <a:pPr algn="ctr" fontAlgn="b"/>
                      <a:r>
                        <a:rPr lang="en-US" sz="1200" b="0" i="0" u="none" strike="noStrike" dirty="0">
                          <a:solidFill>
                            <a:schemeClr val="bg1"/>
                          </a:solidFill>
                          <a:effectLst/>
                          <a:latin typeface="+mn-lt"/>
                        </a:rPr>
                        <a:t>44%</a:t>
                      </a:r>
                    </a:p>
                  </a:txBody>
                  <a:tcPr marL="9525" marR="9525" marT="9525" marB="0" anchor="b">
                    <a:solidFill>
                      <a:schemeClr val="bg2"/>
                    </a:solidFill>
                  </a:tcPr>
                </a:tc>
                <a:tc>
                  <a:txBody>
                    <a:bodyPr/>
                    <a:lstStyle/>
                    <a:p>
                      <a:pPr algn="ctr" fontAlgn="b"/>
                      <a:r>
                        <a:rPr lang="en-US" sz="1200" b="0" i="0" u="none" strike="noStrike" dirty="0">
                          <a:solidFill>
                            <a:schemeClr val="bg1"/>
                          </a:solidFill>
                          <a:effectLst/>
                          <a:latin typeface="+mn-lt"/>
                        </a:rPr>
                        <a:t>36%</a:t>
                      </a:r>
                    </a:p>
                  </a:txBody>
                  <a:tcPr marL="9525" marR="9525" marT="9525" marB="0" anchor="b">
                    <a:solidFill>
                      <a:schemeClr val="bg2"/>
                    </a:solidFill>
                  </a:tcPr>
                </a:tc>
                <a:tc>
                  <a:txBody>
                    <a:bodyPr/>
                    <a:lstStyle/>
                    <a:p>
                      <a:pPr algn="ctr" fontAlgn="b"/>
                      <a:r>
                        <a:rPr lang="en-US" sz="1200" b="0" i="0" u="none" strike="noStrike" dirty="0">
                          <a:solidFill>
                            <a:srgbClr val="000000"/>
                          </a:solidFill>
                          <a:effectLst/>
                          <a:latin typeface="+mn-lt"/>
                        </a:rPr>
                        <a:t>29%</a:t>
                      </a:r>
                    </a:p>
                  </a:txBody>
                  <a:tcPr marL="9525" marR="9525" marT="9525" marB="0" anchor="b">
                    <a:solidFill>
                      <a:srgbClr val="EBEBEB"/>
                    </a:solidFill>
                  </a:tcPr>
                </a:tc>
              </a:tr>
              <a:tr h="274320">
                <a:tc>
                  <a:txBody>
                    <a:bodyPr/>
                    <a:lstStyle/>
                    <a:p>
                      <a:pPr algn="l" fontAlgn="b"/>
                      <a:r>
                        <a:rPr lang="en-US" sz="1200" b="0" i="0" u="none" strike="noStrike" dirty="0">
                          <a:solidFill>
                            <a:srgbClr val="000000"/>
                          </a:solidFill>
                          <a:effectLst/>
                          <a:latin typeface="+mn-lt"/>
                        </a:rPr>
                        <a:t>Intrusion detection and prevention tools</a:t>
                      </a:r>
                    </a:p>
                  </a:txBody>
                  <a:tcPr marL="9525" marR="9525" marT="9525" marB="0" anchor="b"/>
                </a:tc>
                <a:tc>
                  <a:txBody>
                    <a:bodyPr/>
                    <a:lstStyle/>
                    <a:p>
                      <a:pPr algn="ctr" fontAlgn="b"/>
                      <a:r>
                        <a:rPr lang="en-US" sz="1200" b="0" i="0" u="none" strike="noStrike" dirty="0">
                          <a:solidFill>
                            <a:schemeClr val="bg1"/>
                          </a:solidFill>
                          <a:effectLst/>
                          <a:latin typeface="+mn-lt"/>
                        </a:rPr>
                        <a:t>43%</a:t>
                      </a:r>
                    </a:p>
                  </a:txBody>
                  <a:tcPr marL="9525" marR="9525" marT="9525" marB="0" anchor="b">
                    <a:solidFill>
                      <a:schemeClr val="bg2"/>
                    </a:solidFill>
                  </a:tcPr>
                </a:tc>
                <a:tc>
                  <a:txBody>
                    <a:bodyPr/>
                    <a:lstStyle/>
                    <a:p>
                      <a:pPr algn="ctr" fontAlgn="b"/>
                      <a:r>
                        <a:rPr lang="en-US" sz="1200" b="0" i="0" u="none" strike="noStrike" dirty="0">
                          <a:solidFill>
                            <a:schemeClr val="bg1"/>
                          </a:solidFill>
                          <a:effectLst/>
                          <a:latin typeface="+mn-lt"/>
                        </a:rPr>
                        <a:t>32%</a:t>
                      </a:r>
                    </a:p>
                  </a:txBody>
                  <a:tcPr marL="9525" marR="9525" marT="9525" marB="0" anchor="b">
                    <a:solidFill>
                      <a:schemeClr val="bg2"/>
                    </a:solidFill>
                  </a:tcPr>
                </a:tc>
                <a:tc>
                  <a:txBody>
                    <a:bodyPr/>
                    <a:lstStyle/>
                    <a:p>
                      <a:pPr algn="ctr" fontAlgn="b"/>
                      <a:r>
                        <a:rPr lang="en-US" sz="1200" b="0" i="0" u="none" strike="noStrike" dirty="0">
                          <a:solidFill>
                            <a:schemeClr val="bg1"/>
                          </a:solidFill>
                          <a:effectLst/>
                          <a:latin typeface="+mn-lt"/>
                        </a:rPr>
                        <a:t>50%</a:t>
                      </a:r>
                    </a:p>
                  </a:txBody>
                  <a:tcPr marL="9525" marR="9525" marT="9525" marB="0" anchor="b">
                    <a:solidFill>
                      <a:schemeClr val="bg2"/>
                    </a:solidFill>
                  </a:tcPr>
                </a:tc>
              </a:tr>
              <a:tr h="274320">
                <a:tc>
                  <a:txBody>
                    <a:bodyPr/>
                    <a:lstStyle/>
                    <a:p>
                      <a:pPr algn="l" fontAlgn="b"/>
                      <a:r>
                        <a:rPr lang="en-US" sz="1200" b="0" i="0" u="none" strike="noStrike" dirty="0">
                          <a:solidFill>
                            <a:srgbClr val="000000"/>
                          </a:solidFill>
                          <a:effectLst/>
                          <a:latin typeface="+mn-lt"/>
                        </a:rPr>
                        <a:t>Security incident and event management or log management </a:t>
                      </a:r>
                    </a:p>
                  </a:txBody>
                  <a:tcPr marL="9525" marR="9525" marT="9525" marB="0" anchor="b"/>
                </a:tc>
                <a:tc>
                  <a:txBody>
                    <a:bodyPr/>
                    <a:lstStyle/>
                    <a:p>
                      <a:pPr algn="ctr" fontAlgn="b"/>
                      <a:r>
                        <a:rPr lang="en-US" sz="1200" b="0" i="0" u="none" strike="noStrike" dirty="0">
                          <a:solidFill>
                            <a:srgbClr val="000000"/>
                          </a:solidFill>
                          <a:effectLst/>
                          <a:latin typeface="+mn-lt"/>
                        </a:rPr>
                        <a:t>42%</a:t>
                      </a:r>
                    </a:p>
                  </a:txBody>
                  <a:tcPr marL="9525" marR="9525" marT="9525" marB="0" anchor="b">
                    <a:solidFill>
                      <a:srgbClr val="EBEBEB"/>
                    </a:solidFill>
                  </a:tcPr>
                </a:tc>
                <a:tc>
                  <a:txBody>
                    <a:bodyPr/>
                    <a:lstStyle/>
                    <a:p>
                      <a:pPr algn="ctr" fontAlgn="b"/>
                      <a:r>
                        <a:rPr lang="en-US" sz="1200" b="0" i="0" u="none" strike="noStrike" dirty="0">
                          <a:solidFill>
                            <a:srgbClr val="000000"/>
                          </a:solidFill>
                          <a:effectLst/>
                          <a:latin typeface="+mn-lt"/>
                        </a:rPr>
                        <a:t>31%</a:t>
                      </a:r>
                    </a:p>
                  </a:txBody>
                  <a:tcPr marL="9525" marR="9525" marT="9525" marB="0" anchor="b"/>
                </a:tc>
                <a:tc>
                  <a:txBody>
                    <a:bodyPr/>
                    <a:lstStyle/>
                    <a:p>
                      <a:pPr algn="ctr" fontAlgn="b"/>
                      <a:r>
                        <a:rPr lang="en-US" sz="1200" b="0" i="0" u="none" strike="noStrike" dirty="0">
                          <a:solidFill>
                            <a:schemeClr val="tx1"/>
                          </a:solidFill>
                          <a:effectLst/>
                          <a:latin typeface="+mn-lt"/>
                        </a:rPr>
                        <a:t>37%</a:t>
                      </a:r>
                    </a:p>
                  </a:txBody>
                  <a:tcPr marL="9525" marR="9525" marT="9525" marB="0" anchor="b">
                    <a:solidFill>
                      <a:srgbClr val="EBEBEB"/>
                    </a:solidFill>
                  </a:tcPr>
                </a:tc>
              </a:tr>
              <a:tr h="274320">
                <a:tc>
                  <a:txBody>
                    <a:bodyPr/>
                    <a:lstStyle/>
                    <a:p>
                      <a:pPr algn="l" fontAlgn="b"/>
                      <a:r>
                        <a:rPr lang="en-US" sz="1200" b="0" i="0" u="none" strike="noStrike" dirty="0">
                          <a:solidFill>
                            <a:srgbClr val="000000"/>
                          </a:solidFill>
                          <a:effectLst/>
                          <a:latin typeface="+mn-lt"/>
                        </a:rPr>
                        <a:t>Advanced security/threat analytics </a:t>
                      </a:r>
                    </a:p>
                  </a:txBody>
                  <a:tcPr marL="9525" marR="9525" marT="9525" marB="0" anchor="b"/>
                </a:tc>
                <a:tc>
                  <a:txBody>
                    <a:bodyPr/>
                    <a:lstStyle/>
                    <a:p>
                      <a:pPr algn="ctr" fontAlgn="b"/>
                      <a:r>
                        <a:rPr lang="en-US" sz="1200" b="0" i="0" u="none" strike="noStrike" dirty="0">
                          <a:solidFill>
                            <a:srgbClr val="000000"/>
                          </a:solidFill>
                          <a:effectLst/>
                          <a:latin typeface="+mn-lt"/>
                        </a:rPr>
                        <a:t>40%</a:t>
                      </a:r>
                    </a:p>
                  </a:txBody>
                  <a:tcPr marL="9525" marR="9525" marT="9525" marB="0" anchor="b"/>
                </a:tc>
                <a:tc>
                  <a:txBody>
                    <a:bodyPr/>
                    <a:lstStyle/>
                    <a:p>
                      <a:pPr algn="ctr" fontAlgn="b"/>
                      <a:r>
                        <a:rPr lang="en-US" sz="1200" b="0" i="0" u="none" strike="noStrike">
                          <a:solidFill>
                            <a:srgbClr val="000000"/>
                          </a:solidFill>
                          <a:effectLst/>
                          <a:latin typeface="+mn-lt"/>
                        </a:rPr>
                        <a:t>23%</a:t>
                      </a:r>
                    </a:p>
                  </a:txBody>
                  <a:tcPr marL="9525" marR="9525" marT="9525" marB="0" anchor="b"/>
                </a:tc>
                <a:tc>
                  <a:txBody>
                    <a:bodyPr/>
                    <a:lstStyle/>
                    <a:p>
                      <a:pPr algn="ctr" fontAlgn="b"/>
                      <a:r>
                        <a:rPr lang="en-US" sz="1200" b="0" i="0" u="none" strike="noStrike" dirty="0">
                          <a:solidFill>
                            <a:schemeClr val="tx1"/>
                          </a:solidFill>
                          <a:effectLst/>
                          <a:latin typeface="+mn-lt"/>
                        </a:rPr>
                        <a:t>37%</a:t>
                      </a:r>
                    </a:p>
                  </a:txBody>
                  <a:tcPr marL="9525" marR="9525" marT="9525" marB="0" anchor="b">
                    <a:solidFill>
                      <a:srgbClr val="D4D4D4"/>
                    </a:solidFill>
                  </a:tcPr>
                </a:tc>
              </a:tr>
              <a:tr h="274320">
                <a:tc>
                  <a:txBody>
                    <a:bodyPr/>
                    <a:lstStyle/>
                    <a:p>
                      <a:pPr algn="l" fontAlgn="b"/>
                      <a:r>
                        <a:rPr lang="en-US" sz="1200" b="0" i="0" u="none" strike="noStrike" dirty="0">
                          <a:solidFill>
                            <a:srgbClr val="000000"/>
                          </a:solidFill>
                          <a:effectLst/>
                          <a:latin typeface="+mn-lt"/>
                        </a:rPr>
                        <a:t>Web security or web content filtering gateways </a:t>
                      </a:r>
                    </a:p>
                  </a:txBody>
                  <a:tcPr marL="9525" marR="9525" marT="9525" marB="0" anchor="b"/>
                </a:tc>
                <a:tc>
                  <a:txBody>
                    <a:bodyPr/>
                    <a:lstStyle/>
                    <a:p>
                      <a:pPr algn="ctr" fontAlgn="b"/>
                      <a:r>
                        <a:rPr lang="en-US" sz="1200" b="0" i="0" u="none" strike="noStrike" dirty="0">
                          <a:solidFill>
                            <a:srgbClr val="000000"/>
                          </a:solidFill>
                          <a:effectLst/>
                          <a:latin typeface="+mn-lt"/>
                        </a:rPr>
                        <a:t>37%</a:t>
                      </a:r>
                    </a:p>
                  </a:txBody>
                  <a:tcPr marL="9525" marR="9525" marT="9525" marB="0" anchor="b"/>
                </a:tc>
                <a:tc>
                  <a:txBody>
                    <a:bodyPr/>
                    <a:lstStyle/>
                    <a:p>
                      <a:pPr algn="ctr" fontAlgn="b"/>
                      <a:r>
                        <a:rPr lang="en-US" sz="1200" b="0" i="0" u="none" strike="noStrike" dirty="0">
                          <a:solidFill>
                            <a:srgbClr val="000000"/>
                          </a:solidFill>
                          <a:effectLst/>
                          <a:latin typeface="+mn-lt"/>
                        </a:rPr>
                        <a:t>29%</a:t>
                      </a:r>
                    </a:p>
                  </a:txBody>
                  <a:tcPr marL="9525" marR="9525" marT="9525" marB="0" anchor="b"/>
                </a:tc>
                <a:tc>
                  <a:txBody>
                    <a:bodyPr/>
                    <a:lstStyle/>
                    <a:p>
                      <a:pPr algn="ctr" fontAlgn="b"/>
                      <a:r>
                        <a:rPr lang="en-US" sz="1200" b="0" i="0" u="none" strike="noStrike" dirty="0">
                          <a:solidFill>
                            <a:srgbClr val="000000"/>
                          </a:solidFill>
                          <a:effectLst/>
                          <a:latin typeface="+mn-lt"/>
                        </a:rPr>
                        <a:t>38%</a:t>
                      </a:r>
                    </a:p>
                  </a:txBody>
                  <a:tcPr marL="9525" marR="9525" marT="9525" marB="0" anchor="b"/>
                </a:tc>
              </a:tr>
              <a:tr h="274320">
                <a:tc>
                  <a:txBody>
                    <a:bodyPr/>
                    <a:lstStyle/>
                    <a:p>
                      <a:pPr algn="l" fontAlgn="b"/>
                      <a:r>
                        <a:rPr lang="en-US" sz="1200" b="0" i="0" u="none" strike="noStrike" dirty="0">
                          <a:solidFill>
                            <a:srgbClr val="000000"/>
                          </a:solidFill>
                          <a:effectLst/>
                          <a:latin typeface="+mn-lt"/>
                        </a:rPr>
                        <a:t>File and disk encryption</a:t>
                      </a:r>
                    </a:p>
                  </a:txBody>
                  <a:tcPr marL="9525" marR="9525" marT="9525" marB="0" anchor="b"/>
                </a:tc>
                <a:tc>
                  <a:txBody>
                    <a:bodyPr/>
                    <a:lstStyle/>
                    <a:p>
                      <a:pPr algn="ctr" fontAlgn="b"/>
                      <a:r>
                        <a:rPr lang="en-US" sz="1200" b="0" i="0" u="none" strike="noStrike" dirty="0">
                          <a:solidFill>
                            <a:srgbClr val="000000"/>
                          </a:solidFill>
                          <a:effectLst/>
                          <a:latin typeface="+mn-lt"/>
                        </a:rPr>
                        <a:t>35%</a:t>
                      </a:r>
                    </a:p>
                  </a:txBody>
                  <a:tcPr marL="9525" marR="9525" marT="9525" marB="0" anchor="b"/>
                </a:tc>
                <a:tc>
                  <a:txBody>
                    <a:bodyPr/>
                    <a:lstStyle/>
                    <a:p>
                      <a:pPr algn="ctr" fontAlgn="b"/>
                      <a:r>
                        <a:rPr lang="en-US" sz="1200" b="0" i="0" u="none" strike="noStrike" dirty="0">
                          <a:solidFill>
                            <a:srgbClr val="000000"/>
                          </a:solidFill>
                          <a:effectLst/>
                          <a:latin typeface="+mn-lt"/>
                        </a:rPr>
                        <a:t>30%</a:t>
                      </a:r>
                    </a:p>
                  </a:txBody>
                  <a:tcPr marL="9525" marR="9525" marT="9525" marB="0" anchor="b">
                    <a:solidFill>
                      <a:srgbClr val="D4D4D4"/>
                    </a:solidFill>
                  </a:tcPr>
                </a:tc>
                <a:tc>
                  <a:txBody>
                    <a:bodyPr/>
                    <a:lstStyle/>
                    <a:p>
                      <a:pPr algn="ctr" fontAlgn="b"/>
                      <a:r>
                        <a:rPr lang="en-US" sz="1200" b="0" i="0" u="none" strike="noStrike" dirty="0">
                          <a:solidFill>
                            <a:schemeClr val="bg1"/>
                          </a:solidFill>
                          <a:effectLst/>
                          <a:latin typeface="+mn-lt"/>
                        </a:rPr>
                        <a:t>41%</a:t>
                      </a:r>
                    </a:p>
                  </a:txBody>
                  <a:tcPr marL="9525" marR="9525" marT="9525" marB="0" anchor="b">
                    <a:solidFill>
                      <a:schemeClr val="bg2"/>
                    </a:solidFill>
                  </a:tcPr>
                </a:tc>
              </a:tr>
              <a:tr h="274320">
                <a:tc>
                  <a:txBody>
                    <a:bodyPr/>
                    <a:lstStyle/>
                    <a:p>
                      <a:pPr algn="l" fontAlgn="b"/>
                      <a:r>
                        <a:rPr lang="en-US" sz="1200" b="0" i="0" u="none" strike="noStrike" dirty="0">
                          <a:solidFill>
                            <a:srgbClr val="000000"/>
                          </a:solidFill>
                          <a:effectLst/>
                          <a:latin typeface="+mn-lt"/>
                        </a:rPr>
                        <a:t>IT configuration management and reporting</a:t>
                      </a:r>
                    </a:p>
                  </a:txBody>
                  <a:tcPr marL="9525" marR="9525" marT="9525" marB="0" anchor="b"/>
                </a:tc>
                <a:tc>
                  <a:txBody>
                    <a:bodyPr/>
                    <a:lstStyle/>
                    <a:p>
                      <a:pPr algn="ctr" fontAlgn="b"/>
                      <a:r>
                        <a:rPr lang="en-US" sz="1200" b="0" i="0" u="none" strike="noStrike" dirty="0">
                          <a:solidFill>
                            <a:srgbClr val="000000"/>
                          </a:solidFill>
                          <a:effectLst/>
                          <a:latin typeface="+mn-lt"/>
                        </a:rPr>
                        <a:t>34%</a:t>
                      </a:r>
                    </a:p>
                  </a:txBody>
                  <a:tcPr marL="9525" marR="9525" marT="9525" marB="0" anchor="b"/>
                </a:tc>
                <a:tc>
                  <a:txBody>
                    <a:bodyPr/>
                    <a:lstStyle/>
                    <a:p>
                      <a:pPr algn="ctr" fontAlgn="b"/>
                      <a:r>
                        <a:rPr lang="en-US" sz="1200" b="0" i="0" u="none" strike="noStrike" dirty="0">
                          <a:solidFill>
                            <a:srgbClr val="000000"/>
                          </a:solidFill>
                          <a:effectLst/>
                          <a:latin typeface="+mn-lt"/>
                        </a:rPr>
                        <a:t>28%</a:t>
                      </a:r>
                    </a:p>
                  </a:txBody>
                  <a:tcPr marL="9525" marR="9525" marT="9525" marB="0" anchor="b"/>
                </a:tc>
                <a:tc>
                  <a:txBody>
                    <a:bodyPr/>
                    <a:lstStyle/>
                    <a:p>
                      <a:pPr algn="ctr" fontAlgn="b"/>
                      <a:r>
                        <a:rPr lang="en-US" sz="1200" b="0" i="0" u="none" strike="noStrike" dirty="0">
                          <a:solidFill>
                            <a:srgbClr val="000000"/>
                          </a:solidFill>
                          <a:effectLst/>
                          <a:latin typeface="+mn-lt"/>
                        </a:rPr>
                        <a:t>26%</a:t>
                      </a:r>
                    </a:p>
                  </a:txBody>
                  <a:tcPr marL="9525" marR="9525" marT="9525" marB="0" anchor="b"/>
                </a:tc>
              </a:tr>
              <a:tr h="274320">
                <a:tc>
                  <a:txBody>
                    <a:bodyPr/>
                    <a:lstStyle/>
                    <a:p>
                      <a:pPr algn="l" fontAlgn="b"/>
                      <a:r>
                        <a:rPr lang="en-US" sz="1200" b="0" i="0" u="none" strike="noStrike" dirty="0">
                          <a:solidFill>
                            <a:srgbClr val="000000"/>
                          </a:solidFill>
                          <a:effectLst/>
                          <a:latin typeface="+mn-lt"/>
                        </a:rPr>
                        <a:t>Patching</a:t>
                      </a:r>
                    </a:p>
                  </a:txBody>
                  <a:tcPr marL="9525" marR="9525" marT="9525" marB="0" anchor="b"/>
                </a:tc>
                <a:tc>
                  <a:txBody>
                    <a:bodyPr/>
                    <a:lstStyle/>
                    <a:p>
                      <a:pPr algn="ctr" fontAlgn="b"/>
                      <a:r>
                        <a:rPr lang="en-US" sz="1200" b="0" i="0" u="none" strike="noStrike">
                          <a:solidFill>
                            <a:srgbClr val="000000"/>
                          </a:solidFill>
                          <a:effectLst/>
                          <a:latin typeface="+mn-lt"/>
                        </a:rPr>
                        <a:t>34%</a:t>
                      </a:r>
                    </a:p>
                  </a:txBody>
                  <a:tcPr marL="9525" marR="9525" marT="9525" marB="0" anchor="b"/>
                </a:tc>
                <a:tc>
                  <a:txBody>
                    <a:bodyPr/>
                    <a:lstStyle/>
                    <a:p>
                      <a:pPr algn="ctr" fontAlgn="b"/>
                      <a:r>
                        <a:rPr lang="en-US" sz="1200" b="0" i="0" u="none" strike="noStrike" dirty="0">
                          <a:solidFill>
                            <a:srgbClr val="000000"/>
                          </a:solidFill>
                          <a:effectLst/>
                          <a:latin typeface="+mn-lt"/>
                        </a:rPr>
                        <a:t>27%</a:t>
                      </a:r>
                    </a:p>
                  </a:txBody>
                  <a:tcPr marL="9525" marR="9525" marT="9525" marB="0" anchor="b"/>
                </a:tc>
                <a:tc>
                  <a:txBody>
                    <a:bodyPr/>
                    <a:lstStyle/>
                    <a:p>
                      <a:pPr algn="ctr" fontAlgn="b"/>
                      <a:r>
                        <a:rPr lang="en-US" sz="1200" b="0" i="0" u="none" strike="noStrike" dirty="0">
                          <a:solidFill>
                            <a:srgbClr val="000000"/>
                          </a:solidFill>
                          <a:effectLst/>
                          <a:latin typeface="+mn-lt"/>
                        </a:rPr>
                        <a:t>34%</a:t>
                      </a:r>
                    </a:p>
                  </a:txBody>
                  <a:tcPr marL="9525" marR="9525" marT="9525" marB="0" anchor="b"/>
                </a:tc>
              </a:tr>
              <a:tr h="274320">
                <a:tc>
                  <a:txBody>
                    <a:bodyPr/>
                    <a:lstStyle/>
                    <a:p>
                      <a:pPr algn="l" fontAlgn="b"/>
                      <a:r>
                        <a:rPr lang="en-US" sz="1200" b="0" i="0" u="none" strike="noStrike" dirty="0">
                          <a:solidFill>
                            <a:srgbClr val="000000"/>
                          </a:solidFill>
                          <a:effectLst/>
                          <a:latin typeface="+mn-lt"/>
                        </a:rPr>
                        <a:t>Next-generation firewalls (NGFW)</a:t>
                      </a:r>
                    </a:p>
                  </a:txBody>
                  <a:tcPr marL="9525" marR="9525" marT="9525" marB="0" anchor="b"/>
                </a:tc>
                <a:tc>
                  <a:txBody>
                    <a:bodyPr/>
                    <a:lstStyle/>
                    <a:p>
                      <a:pPr algn="ctr" fontAlgn="b"/>
                      <a:r>
                        <a:rPr lang="en-US" sz="1200" b="0" i="0" u="none" strike="noStrike" dirty="0">
                          <a:solidFill>
                            <a:srgbClr val="000000"/>
                          </a:solidFill>
                          <a:effectLst/>
                          <a:latin typeface="+mn-lt"/>
                        </a:rPr>
                        <a:t>34%</a:t>
                      </a:r>
                    </a:p>
                  </a:txBody>
                  <a:tcPr marL="9525" marR="9525" marT="9525" marB="0" anchor="b"/>
                </a:tc>
                <a:tc>
                  <a:txBody>
                    <a:bodyPr/>
                    <a:lstStyle/>
                    <a:p>
                      <a:pPr algn="ctr" fontAlgn="b"/>
                      <a:r>
                        <a:rPr lang="en-US" sz="1200" b="0" i="0" u="none" strike="noStrike" dirty="0">
                          <a:solidFill>
                            <a:srgbClr val="000000"/>
                          </a:solidFill>
                          <a:effectLst/>
                          <a:latin typeface="+mn-lt"/>
                        </a:rPr>
                        <a:t>28%</a:t>
                      </a:r>
                    </a:p>
                  </a:txBody>
                  <a:tcPr marL="9525" marR="9525" marT="9525" marB="0" anchor="b"/>
                </a:tc>
                <a:tc>
                  <a:txBody>
                    <a:bodyPr/>
                    <a:lstStyle/>
                    <a:p>
                      <a:pPr algn="ctr" fontAlgn="b"/>
                      <a:r>
                        <a:rPr lang="en-US" sz="1200" b="0" i="0" u="none" strike="noStrike" dirty="0">
                          <a:solidFill>
                            <a:schemeClr val="bg1"/>
                          </a:solidFill>
                          <a:effectLst/>
                          <a:latin typeface="+mn-lt"/>
                        </a:rPr>
                        <a:t>42%</a:t>
                      </a:r>
                    </a:p>
                  </a:txBody>
                  <a:tcPr marL="9525" marR="9525" marT="9525" marB="0" anchor="b">
                    <a:solidFill>
                      <a:schemeClr val="bg2"/>
                    </a:solidFill>
                  </a:tcPr>
                </a:tc>
              </a:tr>
            </a:tbl>
          </a:graphicData>
        </a:graphic>
      </p:graphicFrame>
      <p:sp>
        <p:nvSpPr>
          <p:cNvPr id="18" name="TextBox 17"/>
          <p:cNvSpPr txBox="1"/>
          <p:nvPr/>
        </p:nvSpPr>
        <p:spPr>
          <a:xfrm>
            <a:off x="6038889" y="5866705"/>
            <a:ext cx="2365470" cy="276999"/>
          </a:xfrm>
          <a:prstGeom prst="rect">
            <a:avLst/>
          </a:prstGeom>
          <a:noFill/>
        </p:spPr>
        <p:txBody>
          <a:bodyPr wrap="square" rtlCol="0">
            <a:spAutoFit/>
          </a:bodyPr>
          <a:lstStyle/>
          <a:p>
            <a:r>
              <a:rPr lang="en-US" sz="1200" i="0" dirty="0" smtClean="0">
                <a:latin typeface="+mn-lt"/>
              </a:rPr>
              <a:t> = statistically significant difference</a:t>
            </a:r>
            <a:endParaRPr lang="en-US" sz="1200" i="0" dirty="0">
              <a:latin typeface="+mn-lt"/>
            </a:endParaRPr>
          </a:p>
        </p:txBody>
      </p:sp>
      <p:pic>
        <p:nvPicPr>
          <p:cNvPr id="2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98772" y="5897347"/>
            <a:ext cx="457200" cy="199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Rectangle 24"/>
          <p:cNvSpPr/>
          <p:nvPr/>
        </p:nvSpPr>
        <p:spPr>
          <a:xfrm>
            <a:off x="2769723" y="5932273"/>
            <a:ext cx="197484" cy="131475"/>
          </a:xfrm>
          <a:prstGeom prst="rect">
            <a:avLst/>
          </a:prstGeom>
          <a:solidFill>
            <a:srgbClr val="621B4B"/>
          </a:solidFill>
          <a:ln w="63500">
            <a:solidFill>
              <a:srgbClr val="621B4B"/>
            </a:solidFill>
            <a:round/>
            <a:headEnd type="none"/>
            <a:tailEnd type="oval"/>
          </a:ln>
          <a:effectLst/>
        </p:spPr>
        <p:style>
          <a:lnRef idx="1">
            <a:schemeClr val="accent1"/>
          </a:lnRef>
          <a:fillRef idx="3">
            <a:schemeClr val="accent1"/>
          </a:fillRef>
          <a:effectRef idx="2">
            <a:schemeClr val="accent1"/>
          </a:effectRef>
          <a:fontRef idx="minor">
            <a:schemeClr val="lt1"/>
          </a:fontRef>
        </p:style>
        <p:txBody>
          <a:bodyPr lIns="182880" tIns="91440" rtlCol="0" anchor="t" anchorCtr="0"/>
          <a:lstStyle/>
          <a:p>
            <a:pPr algn="ctr" defTabSz="914400" eaLnBrk="0" fontAlgn="base" hangingPunct="0">
              <a:spcBef>
                <a:spcPct val="20000"/>
              </a:spcBef>
              <a:spcAft>
                <a:spcPct val="0"/>
              </a:spcAft>
              <a:buClr>
                <a:srgbClr val="A50021"/>
              </a:buClr>
              <a:buSzPct val="80000"/>
            </a:pPr>
            <a:endParaRPr lang="en-US" sz="1200" b="1" dirty="0"/>
          </a:p>
        </p:txBody>
      </p:sp>
      <p:sp>
        <p:nvSpPr>
          <p:cNvPr id="26" name="TextBox 25"/>
          <p:cNvSpPr txBox="1"/>
          <p:nvPr/>
        </p:nvSpPr>
        <p:spPr>
          <a:xfrm>
            <a:off x="2992980" y="5861104"/>
            <a:ext cx="1917234" cy="277000"/>
          </a:xfrm>
          <a:prstGeom prst="rect">
            <a:avLst/>
          </a:prstGeom>
          <a:noFill/>
        </p:spPr>
        <p:txBody>
          <a:bodyPr wrap="square" rtlCol="0">
            <a:spAutoFit/>
          </a:bodyPr>
          <a:lstStyle/>
          <a:p>
            <a:r>
              <a:rPr lang="en-US" sz="1200" i="0" dirty="0" smtClean="0">
                <a:latin typeface="+mn-lt"/>
              </a:rPr>
              <a:t>=</a:t>
            </a:r>
            <a:r>
              <a:rPr lang="en-US" sz="1200" dirty="0"/>
              <a:t> </a:t>
            </a:r>
            <a:r>
              <a:rPr lang="en-US" sz="1200" dirty="0" smtClean="0"/>
              <a:t>Most important tool</a:t>
            </a:r>
            <a:endParaRPr lang="en-US" sz="1200" i="0" dirty="0">
              <a:latin typeface="+mn-lt"/>
            </a:endParaRPr>
          </a:p>
        </p:txBody>
      </p:sp>
      <p:pic>
        <p:nvPicPr>
          <p:cNvPr id="27"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50149" y="3133922"/>
            <a:ext cx="457240" cy="274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57274" y="5071102"/>
            <a:ext cx="457240" cy="274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84683" y="2880340"/>
            <a:ext cx="457240" cy="274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84683" y="3694525"/>
            <a:ext cx="457240" cy="274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57274" y="3663364"/>
            <a:ext cx="457240" cy="274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348930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descr="question_icon.png"/>
          <p:cNvPicPr>
            <a:picLocks noChangeAspect="1"/>
          </p:cNvPicPr>
          <p:nvPr/>
        </p:nvPicPr>
        <p:blipFill rotWithShape="1">
          <a:blip r:embed="rId3">
            <a:extLst>
              <a:ext uri="{28A0092B-C50C-407E-A947-70E740481C1C}">
                <a14:useLocalDpi xmlns:a14="http://schemas.microsoft.com/office/drawing/2010/main" val="0"/>
              </a:ext>
            </a:extLst>
          </a:blip>
          <a:srcRect l="-1" r="-4229"/>
          <a:stretch/>
        </p:blipFill>
        <p:spPr>
          <a:xfrm>
            <a:off x="490899" y="6134617"/>
            <a:ext cx="8452055" cy="238263"/>
          </a:xfrm>
          <a:prstGeom prst="rect">
            <a:avLst/>
          </a:prstGeom>
          <a:noFill/>
        </p:spPr>
      </p:pic>
      <p:sp>
        <p:nvSpPr>
          <p:cNvPr id="24" name="Slide Number Placeholder 23"/>
          <p:cNvSpPr>
            <a:spLocks noGrp="1"/>
          </p:cNvSpPr>
          <p:nvPr>
            <p:ph type="sldNum" sz="quarter" idx="10"/>
          </p:nvPr>
        </p:nvSpPr>
        <p:spPr/>
        <p:txBody>
          <a:bodyPr/>
          <a:lstStyle/>
          <a:p>
            <a:fld id="{C87959B8-3C14-494A-BA72-BB41BB37CE04}" type="slidenum">
              <a:rPr lang="en-US" smtClean="0"/>
              <a:pPr/>
              <a:t>16</a:t>
            </a:fld>
            <a:endParaRPr lang="en-US" dirty="0"/>
          </a:p>
        </p:txBody>
      </p:sp>
      <p:sp>
        <p:nvSpPr>
          <p:cNvPr id="22" name="Text Placeholder 21"/>
          <p:cNvSpPr>
            <a:spLocks noGrp="1"/>
          </p:cNvSpPr>
          <p:nvPr>
            <p:ph type="body" sz="quarter" idx="18"/>
          </p:nvPr>
        </p:nvSpPr>
        <p:spPr>
          <a:xfrm>
            <a:off x="457200" y="638344"/>
            <a:ext cx="8147304" cy="687387"/>
          </a:xfrm>
        </p:spPr>
        <p:txBody>
          <a:bodyPr/>
          <a:lstStyle/>
          <a:p>
            <a:r>
              <a:rPr lang="en-US" dirty="0" smtClean="0">
                <a:latin typeface="+mj-lt"/>
              </a:rPr>
              <a:t>Tools to Prevent Threats</a:t>
            </a:r>
            <a:endParaRPr lang="en-US" dirty="0">
              <a:latin typeface="+mj-lt"/>
            </a:endParaRPr>
          </a:p>
        </p:txBody>
      </p:sp>
      <p:sp>
        <p:nvSpPr>
          <p:cNvPr id="21" name="Text Placeholder 20"/>
          <p:cNvSpPr>
            <a:spLocks noGrp="1"/>
          </p:cNvSpPr>
          <p:nvPr>
            <p:ph type="body" sz="quarter" idx="17"/>
          </p:nvPr>
        </p:nvSpPr>
        <p:spPr/>
        <p:txBody>
          <a:bodyPr/>
          <a:lstStyle/>
          <a:p>
            <a:r>
              <a:rPr lang="en-US" dirty="0"/>
              <a:t>PREVENTING AND MITIGATING THREATS</a:t>
            </a:r>
          </a:p>
        </p:txBody>
      </p:sp>
      <p:sp>
        <p:nvSpPr>
          <p:cNvPr id="17" name="Text Placeholder 1"/>
          <p:cNvSpPr>
            <a:spLocks noGrp="1"/>
          </p:cNvSpPr>
          <p:nvPr>
            <p:ph type="body" sz="quarter" idx="19"/>
          </p:nvPr>
        </p:nvSpPr>
        <p:spPr>
          <a:xfrm>
            <a:off x="410900" y="1134781"/>
            <a:ext cx="8206701" cy="1164107"/>
          </a:xfrm>
        </p:spPr>
        <p:txBody>
          <a:bodyPr/>
          <a:lstStyle/>
          <a:p>
            <a:pPr marL="173736" lvl="0" indent="-173736">
              <a:spcBef>
                <a:spcPts val="432"/>
              </a:spcBef>
              <a:spcAft>
                <a:spcPts val="432"/>
              </a:spcAft>
              <a:defRPr/>
            </a:pPr>
            <a:r>
              <a:rPr lang="en-US" sz="1600" dirty="0" smtClean="0"/>
              <a:t>A greater proportion of respondents indicate web application firewalls as a useful tool to mitigate malicious external threats relative to internal threats.</a:t>
            </a:r>
          </a:p>
          <a:p>
            <a:pPr marL="173736" lvl="0" indent="-173736">
              <a:spcBef>
                <a:spcPts val="432"/>
              </a:spcBef>
              <a:spcAft>
                <a:spcPts val="432"/>
              </a:spcAft>
              <a:defRPr/>
            </a:pPr>
            <a:r>
              <a:rPr lang="en-US" sz="1600" dirty="0" smtClean="0"/>
              <a:t>A significantly greater proportion of respondents indicate internal security training is a useful tool to prevent risk associated with careless insider threats.</a:t>
            </a:r>
            <a:endParaRPr lang="en-US" sz="1600" dirty="0"/>
          </a:p>
        </p:txBody>
      </p:sp>
      <p:pic>
        <p:nvPicPr>
          <p:cNvPr id="19" name="Picture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6690" y="675150"/>
            <a:ext cx="1554480" cy="354936"/>
          </a:xfrm>
          <a:prstGeom prst="rect">
            <a:avLst/>
          </a:prstGeom>
        </p:spPr>
      </p:pic>
      <p:sp>
        <p:nvSpPr>
          <p:cNvPr id="11" name="Rectangle 10"/>
          <p:cNvSpPr/>
          <p:nvPr/>
        </p:nvSpPr>
        <p:spPr>
          <a:xfrm>
            <a:off x="490899" y="6035038"/>
            <a:ext cx="8173002" cy="304699"/>
          </a:xfrm>
          <a:prstGeom prst="rect">
            <a:avLst/>
          </a:prstGeom>
          <a:noFill/>
        </p:spPr>
        <p:txBody>
          <a:bodyPr wrap="square" tIns="155448" bIns="9144" anchor="ctr">
            <a:spAutoFit/>
          </a:bodyPr>
          <a:lstStyle/>
          <a:p>
            <a:pPr marL="233363" lvl="0" defTabSz="914400">
              <a:spcBef>
                <a:spcPct val="20000"/>
              </a:spcBef>
            </a:pPr>
            <a:r>
              <a:rPr lang="en-US" sz="900" i="1" dirty="0" smtClean="0"/>
              <a:t>In </a:t>
            </a:r>
            <a:r>
              <a:rPr lang="en-US" sz="900" i="1" dirty="0"/>
              <a:t>your opinion, what are the most important IT security tools used to mitigate the risk associated with insider threats?</a:t>
            </a:r>
          </a:p>
        </p:txBody>
      </p:sp>
      <p:sp>
        <p:nvSpPr>
          <p:cNvPr id="12" name="TextBox 11"/>
          <p:cNvSpPr txBox="1"/>
          <p:nvPr/>
        </p:nvSpPr>
        <p:spPr>
          <a:xfrm>
            <a:off x="402723" y="5940529"/>
            <a:ext cx="2300925" cy="246221"/>
          </a:xfrm>
          <a:prstGeom prst="rect">
            <a:avLst/>
          </a:prstGeom>
          <a:noFill/>
        </p:spPr>
        <p:txBody>
          <a:bodyPr wrap="square" rIns="0" rtlCol="0">
            <a:spAutoFit/>
          </a:bodyPr>
          <a:lstStyle/>
          <a:p>
            <a:r>
              <a:rPr lang="en-US" sz="1000" i="0" dirty="0" smtClean="0">
                <a:latin typeface="+mn-lt"/>
              </a:rPr>
              <a:t>Note: Multiple responses allowed</a:t>
            </a:r>
            <a:endParaRPr lang="en-US" sz="1000" i="0" dirty="0">
              <a:latin typeface="+mn-lt"/>
            </a:endParaRPr>
          </a:p>
        </p:txBody>
      </p:sp>
      <p:sp>
        <p:nvSpPr>
          <p:cNvPr id="13" name="TextBox 17"/>
          <p:cNvSpPr txBox="1"/>
          <p:nvPr/>
        </p:nvSpPr>
        <p:spPr bwMode="auto">
          <a:xfrm>
            <a:off x="402723" y="5811859"/>
            <a:ext cx="673887" cy="205914"/>
          </a:xfrm>
          <a:prstGeom prst="rect">
            <a:avLst/>
          </a:prstGeom>
          <a:noFill/>
          <a:ln w="9525" algn="ctr">
            <a:noFill/>
            <a:miter lim="800000"/>
            <a:headEnd/>
            <a:tailEnd/>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63513" indent="-342900" eaLnBrk="0" hangingPunct="0">
              <a:lnSpc>
                <a:spcPct val="80000"/>
              </a:lnSpc>
              <a:spcBef>
                <a:spcPct val="50000"/>
              </a:spcBef>
              <a:buClr>
                <a:srgbClr val="A50021"/>
              </a:buClr>
              <a:buSzPct val="80000"/>
              <a:buFont typeface="Wingdings" pitchFamily="2" charset="2"/>
              <a:buNone/>
            </a:pPr>
            <a:r>
              <a:rPr lang="en-US" sz="900" i="1" dirty="0" smtClean="0"/>
              <a:t>N=200</a:t>
            </a:r>
            <a:endParaRPr lang="en-US" sz="900" i="1" dirty="0" smtClean="0">
              <a:latin typeface="+mn-lt"/>
            </a:endParaRPr>
          </a:p>
        </p:txBody>
      </p:sp>
      <p:graphicFrame>
        <p:nvGraphicFramePr>
          <p:cNvPr id="16" name="Table 15"/>
          <p:cNvGraphicFramePr>
            <a:graphicFrameLocks noGrp="1"/>
          </p:cNvGraphicFramePr>
          <p:nvPr>
            <p:extLst>
              <p:ext uri="{D42A27DB-BD31-4B8C-83A1-F6EECF244321}">
                <p14:modId xmlns:p14="http://schemas.microsoft.com/office/powerpoint/2010/main" val="3140923710"/>
              </p:ext>
            </p:extLst>
          </p:nvPr>
        </p:nvGraphicFramePr>
        <p:xfrm>
          <a:off x="754489" y="2496440"/>
          <a:ext cx="7442421" cy="3154680"/>
        </p:xfrm>
        <a:graphic>
          <a:graphicData uri="http://schemas.openxmlformats.org/drawingml/2006/table">
            <a:tbl>
              <a:tblPr firstRow="1" bandRow="1">
                <a:tableStyleId>{5C22544A-7EE6-4342-B048-85BDC9FD1C3A}</a:tableStyleId>
              </a:tblPr>
              <a:tblGrid>
                <a:gridCol w="3876261"/>
                <a:gridCol w="1188720"/>
                <a:gridCol w="1188720"/>
                <a:gridCol w="1188720"/>
              </a:tblGrid>
              <a:tr h="600757">
                <a:tc>
                  <a:txBody>
                    <a:bodyPr/>
                    <a:lstStyle/>
                    <a:p>
                      <a:r>
                        <a:rPr lang="en-US" dirty="0" smtClean="0"/>
                        <a:t>Lower Tier</a:t>
                      </a:r>
                      <a:endParaRPr lang="en-US" dirty="0"/>
                    </a:p>
                  </a:txBody>
                  <a:tcPr>
                    <a:solidFill>
                      <a:schemeClr val="tx2"/>
                    </a:solidFill>
                  </a:tcPr>
                </a:tc>
                <a:tc>
                  <a:txBody>
                    <a:bodyPr/>
                    <a:lstStyle/>
                    <a:p>
                      <a:pPr algn="ctr"/>
                      <a:r>
                        <a:rPr lang="en-US" sz="1300" dirty="0" smtClean="0"/>
                        <a:t>Malicious Insider Threat</a:t>
                      </a:r>
                      <a:endParaRPr lang="en-US" sz="1300" dirty="0"/>
                    </a:p>
                  </a:txBody>
                  <a:tcPr anchor="ctr">
                    <a:solidFill>
                      <a:schemeClr val="tx2"/>
                    </a:solidFill>
                  </a:tcPr>
                </a:tc>
                <a:tc>
                  <a:txBody>
                    <a:bodyPr/>
                    <a:lstStyle/>
                    <a:p>
                      <a:pPr algn="ctr"/>
                      <a:r>
                        <a:rPr lang="en-US" sz="1300" b="1" kern="1200" dirty="0" smtClean="0">
                          <a:solidFill>
                            <a:schemeClr val="lt1"/>
                          </a:solidFill>
                          <a:effectLst/>
                          <a:latin typeface="+mn-lt"/>
                          <a:ea typeface="+mn-ea"/>
                          <a:cs typeface="+mn-cs"/>
                        </a:rPr>
                        <a:t>Accidental/</a:t>
                      </a:r>
                      <a:br>
                        <a:rPr lang="en-US" sz="1300" b="1" kern="1200" dirty="0" smtClean="0">
                          <a:solidFill>
                            <a:schemeClr val="lt1"/>
                          </a:solidFill>
                          <a:effectLst/>
                          <a:latin typeface="+mn-lt"/>
                          <a:ea typeface="+mn-ea"/>
                          <a:cs typeface="+mn-cs"/>
                        </a:rPr>
                      </a:br>
                      <a:r>
                        <a:rPr lang="en-US" sz="1300" b="1" kern="1200" dirty="0" smtClean="0">
                          <a:solidFill>
                            <a:schemeClr val="lt1"/>
                          </a:solidFill>
                          <a:effectLst/>
                          <a:latin typeface="+mn-lt"/>
                          <a:ea typeface="+mn-ea"/>
                          <a:cs typeface="+mn-cs"/>
                        </a:rPr>
                        <a:t>Careless </a:t>
                      </a:r>
                      <a:r>
                        <a:rPr lang="en-US" sz="1300" b="1" u="none" kern="1200" dirty="0" smtClean="0">
                          <a:solidFill>
                            <a:schemeClr val="lt1"/>
                          </a:solidFill>
                          <a:effectLst/>
                          <a:latin typeface="+mn-lt"/>
                          <a:ea typeface="+mn-ea"/>
                          <a:cs typeface="+mn-cs"/>
                        </a:rPr>
                        <a:t>Insider </a:t>
                      </a:r>
                      <a:r>
                        <a:rPr lang="en-US" sz="1300" b="1" kern="1200" dirty="0" smtClean="0">
                          <a:solidFill>
                            <a:schemeClr val="lt1"/>
                          </a:solidFill>
                          <a:effectLst/>
                          <a:latin typeface="+mn-lt"/>
                          <a:ea typeface="+mn-ea"/>
                          <a:cs typeface="+mn-cs"/>
                        </a:rPr>
                        <a:t>Threat</a:t>
                      </a:r>
                      <a:endParaRPr lang="en-US" sz="1300" dirty="0"/>
                    </a:p>
                  </a:txBody>
                  <a:tcPr>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300" dirty="0" smtClean="0"/>
                        <a:t>Malicious External Threat</a:t>
                      </a:r>
                      <a:endParaRPr lang="en-US" sz="1300" dirty="0"/>
                    </a:p>
                  </a:txBody>
                  <a:tcPr>
                    <a:solidFill>
                      <a:schemeClr val="tx2"/>
                    </a:solidFill>
                  </a:tcPr>
                </a:tc>
              </a:tr>
              <a:tr h="274320">
                <a:tc>
                  <a:txBody>
                    <a:bodyPr/>
                    <a:lstStyle/>
                    <a:p>
                      <a:pPr algn="l" fontAlgn="b"/>
                      <a:r>
                        <a:rPr lang="en-US" sz="1200" b="0" i="0" u="none" strike="noStrike" dirty="0">
                          <a:solidFill>
                            <a:srgbClr val="000000"/>
                          </a:solidFill>
                          <a:effectLst/>
                          <a:latin typeface="Calibri" panose="020F0502020204030204" pitchFamily="34" charset="0"/>
                        </a:rPr>
                        <a:t>Network Admission Control (NAC)</a:t>
                      </a:r>
                    </a:p>
                  </a:txBody>
                  <a:tcPr marL="9525" marR="9525" marT="9525" marB="0" anchor="b"/>
                </a:tc>
                <a:tc>
                  <a:txBody>
                    <a:bodyPr/>
                    <a:lstStyle/>
                    <a:p>
                      <a:pPr algn="ctr" fontAlgn="b"/>
                      <a:r>
                        <a:rPr lang="en-US" sz="1200" b="0" i="0" u="none" strike="noStrike" dirty="0">
                          <a:solidFill>
                            <a:srgbClr val="000000"/>
                          </a:solidFill>
                          <a:effectLst/>
                          <a:latin typeface="Calibri" panose="020F0502020204030204" pitchFamily="34" charset="0"/>
                        </a:rPr>
                        <a:t>33%</a:t>
                      </a:r>
                    </a:p>
                  </a:txBody>
                  <a:tcPr marL="9525" marR="9525" marT="9525" marB="0" anchor="b">
                    <a:solidFill>
                      <a:srgbClr val="D4D4D4"/>
                    </a:solidFill>
                  </a:tcPr>
                </a:tc>
                <a:tc>
                  <a:txBody>
                    <a:bodyPr/>
                    <a:lstStyle/>
                    <a:p>
                      <a:pPr algn="ctr" fontAlgn="b"/>
                      <a:r>
                        <a:rPr lang="en-US" sz="1200" b="0" i="0" u="none" strike="noStrike" dirty="0">
                          <a:solidFill>
                            <a:srgbClr val="000000"/>
                          </a:solidFill>
                          <a:effectLst/>
                          <a:latin typeface="Calibri" panose="020F0502020204030204" pitchFamily="34" charset="0"/>
                        </a:rPr>
                        <a:t>31%</a:t>
                      </a:r>
                    </a:p>
                  </a:txBody>
                  <a:tcPr marL="9525" marR="9525" marT="9525" marB="0" anchor="b">
                    <a:solidFill>
                      <a:srgbClr val="D4D4D4"/>
                    </a:solidFill>
                  </a:tcPr>
                </a:tc>
                <a:tc>
                  <a:txBody>
                    <a:bodyPr/>
                    <a:lstStyle/>
                    <a:p>
                      <a:pPr algn="ctr" fontAlgn="b"/>
                      <a:r>
                        <a:rPr lang="en-US" sz="1200" b="0" i="0" u="none" strike="noStrike">
                          <a:solidFill>
                            <a:srgbClr val="000000"/>
                          </a:solidFill>
                          <a:effectLst/>
                          <a:latin typeface="Calibri" panose="020F0502020204030204" pitchFamily="34" charset="0"/>
                        </a:rPr>
                        <a:t>30%</a:t>
                      </a:r>
                    </a:p>
                  </a:txBody>
                  <a:tcPr marL="9525" marR="9525" marT="9525" marB="0" anchor="b">
                    <a:solidFill>
                      <a:srgbClr val="D4D4D4"/>
                    </a:solidFill>
                  </a:tcPr>
                </a:tc>
              </a:tr>
              <a:tr h="274320">
                <a:tc>
                  <a:txBody>
                    <a:bodyPr/>
                    <a:lstStyle/>
                    <a:p>
                      <a:pPr algn="l" fontAlgn="b"/>
                      <a:r>
                        <a:rPr lang="en-US" sz="1200" b="0" i="0" u="none" strike="noStrike" dirty="0">
                          <a:solidFill>
                            <a:srgbClr val="000000"/>
                          </a:solidFill>
                          <a:effectLst/>
                          <a:latin typeface="Calibri" panose="020F0502020204030204" pitchFamily="34" charset="0"/>
                        </a:rPr>
                        <a:t>Endpoint forensics </a:t>
                      </a:r>
                    </a:p>
                  </a:txBody>
                  <a:tcPr marL="9525" marR="9525" marT="9525" marB="0" anchor="b"/>
                </a:tc>
                <a:tc>
                  <a:txBody>
                    <a:bodyPr/>
                    <a:lstStyle/>
                    <a:p>
                      <a:pPr algn="ctr" fontAlgn="b"/>
                      <a:r>
                        <a:rPr lang="en-US" sz="1200" b="0" i="0" u="none" strike="noStrike" dirty="0">
                          <a:solidFill>
                            <a:srgbClr val="000000"/>
                          </a:solidFill>
                          <a:effectLst/>
                          <a:latin typeface="Calibri" panose="020F0502020204030204" pitchFamily="34" charset="0"/>
                        </a:rPr>
                        <a:t>31%</a:t>
                      </a:r>
                    </a:p>
                  </a:txBody>
                  <a:tcPr marL="9525" marR="9525" marT="9525" marB="0" anchor="b">
                    <a:solidFill>
                      <a:srgbClr val="EBEBEB"/>
                    </a:solidFill>
                  </a:tcPr>
                </a:tc>
                <a:tc>
                  <a:txBody>
                    <a:bodyPr/>
                    <a:lstStyle/>
                    <a:p>
                      <a:pPr algn="ctr" fontAlgn="b"/>
                      <a:r>
                        <a:rPr lang="en-US" sz="1200" b="0" i="0" u="none" strike="noStrike" dirty="0">
                          <a:solidFill>
                            <a:srgbClr val="000000"/>
                          </a:solidFill>
                          <a:effectLst/>
                          <a:latin typeface="Calibri" panose="020F0502020204030204" pitchFamily="34" charset="0"/>
                        </a:rPr>
                        <a:t>27%</a:t>
                      </a:r>
                    </a:p>
                  </a:txBody>
                  <a:tcPr marL="9525" marR="9525" marT="9525" marB="0" anchor="b">
                    <a:solidFill>
                      <a:srgbClr val="EBEBEB"/>
                    </a:solidFill>
                  </a:tcPr>
                </a:tc>
                <a:tc>
                  <a:txBody>
                    <a:bodyPr/>
                    <a:lstStyle/>
                    <a:p>
                      <a:pPr algn="ctr" fontAlgn="b"/>
                      <a:r>
                        <a:rPr lang="en-US" sz="1200" b="0" i="0" u="none" strike="noStrike">
                          <a:solidFill>
                            <a:srgbClr val="000000"/>
                          </a:solidFill>
                          <a:effectLst/>
                          <a:latin typeface="Calibri" panose="020F0502020204030204" pitchFamily="34" charset="0"/>
                        </a:rPr>
                        <a:t>25%</a:t>
                      </a:r>
                    </a:p>
                  </a:txBody>
                  <a:tcPr marL="9525" marR="9525" marT="9525" marB="0" anchor="b">
                    <a:solidFill>
                      <a:srgbClr val="EBEBEB"/>
                    </a:solidFill>
                  </a:tcPr>
                </a:tc>
              </a:tr>
              <a:tr h="274320">
                <a:tc>
                  <a:txBody>
                    <a:bodyPr/>
                    <a:lstStyle/>
                    <a:p>
                      <a:pPr algn="l" fontAlgn="b"/>
                      <a:r>
                        <a:rPr lang="en-US" sz="1200" b="0" i="0" u="none" strike="noStrike" dirty="0">
                          <a:solidFill>
                            <a:srgbClr val="000000"/>
                          </a:solidFill>
                          <a:effectLst/>
                          <a:latin typeface="Calibri" panose="020F0502020204030204" pitchFamily="34" charset="0"/>
                        </a:rPr>
                        <a:t>Advanced endpoint protection </a:t>
                      </a:r>
                    </a:p>
                  </a:txBody>
                  <a:tcPr marL="9525" marR="9525" marT="9525" marB="0" anchor="b"/>
                </a:tc>
                <a:tc>
                  <a:txBody>
                    <a:bodyPr/>
                    <a:lstStyle/>
                    <a:p>
                      <a:pPr algn="ctr" fontAlgn="b"/>
                      <a:r>
                        <a:rPr lang="en-US" sz="1200" b="0" i="0" u="none" strike="noStrike" dirty="0">
                          <a:solidFill>
                            <a:srgbClr val="000000"/>
                          </a:solidFill>
                          <a:effectLst/>
                          <a:latin typeface="Calibri" panose="020F0502020204030204" pitchFamily="34" charset="0"/>
                        </a:rPr>
                        <a:t>30%</a:t>
                      </a:r>
                    </a:p>
                  </a:txBody>
                  <a:tcPr marL="9525" marR="9525" marT="9525" marB="0" anchor="b">
                    <a:solidFill>
                      <a:srgbClr val="D4D4D4"/>
                    </a:solidFill>
                  </a:tcPr>
                </a:tc>
                <a:tc>
                  <a:txBody>
                    <a:bodyPr/>
                    <a:lstStyle/>
                    <a:p>
                      <a:pPr algn="ctr" fontAlgn="b"/>
                      <a:r>
                        <a:rPr lang="en-US" sz="1200" b="0" i="0" u="none" strike="noStrike" dirty="0">
                          <a:solidFill>
                            <a:srgbClr val="000000"/>
                          </a:solidFill>
                          <a:effectLst/>
                          <a:latin typeface="Calibri" panose="020F0502020204030204" pitchFamily="34" charset="0"/>
                        </a:rPr>
                        <a:t>27%</a:t>
                      </a:r>
                    </a:p>
                  </a:txBody>
                  <a:tcPr marL="9525" marR="9525" marT="9525" marB="0" anchor="b">
                    <a:solidFill>
                      <a:srgbClr val="D4D4D4"/>
                    </a:solidFill>
                  </a:tcPr>
                </a:tc>
                <a:tc>
                  <a:txBody>
                    <a:bodyPr/>
                    <a:lstStyle/>
                    <a:p>
                      <a:pPr algn="ctr" fontAlgn="b"/>
                      <a:r>
                        <a:rPr lang="en-US" sz="1200" b="0" i="0" u="none" strike="noStrike" dirty="0">
                          <a:solidFill>
                            <a:srgbClr val="000000"/>
                          </a:solidFill>
                          <a:effectLst/>
                          <a:latin typeface="Calibri" panose="020F0502020204030204" pitchFamily="34" charset="0"/>
                        </a:rPr>
                        <a:t>31%</a:t>
                      </a:r>
                    </a:p>
                  </a:txBody>
                  <a:tcPr marL="9525" marR="9525" marT="9525" marB="0" anchor="b">
                    <a:solidFill>
                      <a:srgbClr val="D4D4D4"/>
                    </a:solidFill>
                  </a:tcPr>
                </a:tc>
              </a:tr>
              <a:tr h="274320">
                <a:tc>
                  <a:txBody>
                    <a:bodyPr/>
                    <a:lstStyle/>
                    <a:p>
                      <a:pPr algn="l" fontAlgn="b"/>
                      <a:r>
                        <a:rPr lang="en-US" sz="1200" b="0" i="0" u="none" strike="noStrike" dirty="0">
                          <a:solidFill>
                            <a:srgbClr val="000000"/>
                          </a:solidFill>
                          <a:effectLst/>
                          <a:latin typeface="Calibri" panose="020F0502020204030204" pitchFamily="34" charset="0"/>
                        </a:rPr>
                        <a:t>Web Application Firewall (WAF)</a:t>
                      </a:r>
                    </a:p>
                  </a:txBody>
                  <a:tcPr marL="9525" marR="9525" marT="9525" marB="0" anchor="b"/>
                </a:tc>
                <a:tc>
                  <a:txBody>
                    <a:bodyPr/>
                    <a:lstStyle/>
                    <a:p>
                      <a:pPr algn="ctr" fontAlgn="b"/>
                      <a:r>
                        <a:rPr lang="en-US" sz="1200" b="0" i="0" u="none" strike="noStrike" dirty="0">
                          <a:solidFill>
                            <a:srgbClr val="000000"/>
                          </a:solidFill>
                          <a:effectLst/>
                          <a:latin typeface="Calibri" panose="020F0502020204030204" pitchFamily="34" charset="0"/>
                        </a:rPr>
                        <a:t>29%</a:t>
                      </a:r>
                    </a:p>
                  </a:txBody>
                  <a:tcPr marL="9525" marR="9525" marT="9525" marB="0" anchor="b">
                    <a:solidFill>
                      <a:srgbClr val="EBEBEB"/>
                    </a:solidFill>
                  </a:tcPr>
                </a:tc>
                <a:tc>
                  <a:txBody>
                    <a:bodyPr/>
                    <a:lstStyle/>
                    <a:p>
                      <a:pPr algn="ctr" fontAlgn="b"/>
                      <a:r>
                        <a:rPr lang="en-US" sz="1200" b="0" i="0" u="none" strike="noStrike">
                          <a:solidFill>
                            <a:srgbClr val="000000"/>
                          </a:solidFill>
                          <a:effectLst/>
                          <a:latin typeface="Calibri" panose="020F0502020204030204" pitchFamily="34" charset="0"/>
                        </a:rPr>
                        <a:t>23%</a:t>
                      </a:r>
                    </a:p>
                  </a:txBody>
                  <a:tcPr marL="9525" marR="9525" marT="9525" marB="0" anchor="b"/>
                </a:tc>
                <a:tc>
                  <a:txBody>
                    <a:bodyPr/>
                    <a:lstStyle/>
                    <a:p>
                      <a:pPr algn="ctr" fontAlgn="b"/>
                      <a:r>
                        <a:rPr lang="en-US" sz="1200" b="0" i="0" u="none" strike="noStrike" dirty="0">
                          <a:solidFill>
                            <a:srgbClr val="000000"/>
                          </a:solidFill>
                          <a:effectLst/>
                          <a:latin typeface="Calibri" panose="020F0502020204030204" pitchFamily="34" charset="0"/>
                        </a:rPr>
                        <a:t>38%</a:t>
                      </a:r>
                    </a:p>
                  </a:txBody>
                  <a:tcPr marL="9525" marR="9525" marT="9525" marB="0" anchor="b">
                    <a:solidFill>
                      <a:srgbClr val="EBEBEB"/>
                    </a:solidFill>
                  </a:tcPr>
                </a:tc>
              </a:tr>
              <a:tr h="274320">
                <a:tc>
                  <a:txBody>
                    <a:bodyPr/>
                    <a:lstStyle/>
                    <a:p>
                      <a:pPr algn="l" fontAlgn="b"/>
                      <a:r>
                        <a:rPr lang="en-US" sz="1200" b="0" i="0" u="none" strike="noStrike" dirty="0">
                          <a:solidFill>
                            <a:srgbClr val="000000"/>
                          </a:solidFill>
                          <a:effectLst/>
                          <a:latin typeface="Calibri" panose="020F0502020204030204" pitchFamily="34" charset="0"/>
                        </a:rPr>
                        <a:t>Mobile device management or mobile-specific security tools </a:t>
                      </a:r>
                    </a:p>
                  </a:txBody>
                  <a:tcPr marL="9525" marR="9525" marT="9525" marB="0" anchor="b"/>
                </a:tc>
                <a:tc>
                  <a:txBody>
                    <a:bodyPr/>
                    <a:lstStyle/>
                    <a:p>
                      <a:pPr algn="ctr" fontAlgn="b"/>
                      <a:r>
                        <a:rPr lang="en-US" sz="1200" b="0" i="0" u="none" strike="noStrike" dirty="0">
                          <a:solidFill>
                            <a:srgbClr val="000000"/>
                          </a:solidFill>
                          <a:effectLst/>
                          <a:latin typeface="Calibri" panose="020F0502020204030204" pitchFamily="34" charset="0"/>
                        </a:rPr>
                        <a:t>28%</a:t>
                      </a:r>
                    </a:p>
                  </a:txBody>
                  <a:tcPr marL="9525" marR="9525" marT="9525" marB="0" anchor="b"/>
                </a:tc>
                <a:tc>
                  <a:txBody>
                    <a:bodyPr/>
                    <a:lstStyle/>
                    <a:p>
                      <a:pPr algn="ctr" fontAlgn="b"/>
                      <a:r>
                        <a:rPr lang="en-US" sz="1200" b="0" i="0" u="none" strike="noStrike">
                          <a:solidFill>
                            <a:srgbClr val="000000"/>
                          </a:solidFill>
                          <a:effectLst/>
                          <a:latin typeface="Calibri" panose="020F0502020204030204" pitchFamily="34" charset="0"/>
                        </a:rPr>
                        <a:t>29%</a:t>
                      </a:r>
                    </a:p>
                  </a:txBody>
                  <a:tcPr marL="9525" marR="9525" marT="9525" marB="0" anchor="b"/>
                </a:tc>
                <a:tc>
                  <a:txBody>
                    <a:bodyPr/>
                    <a:lstStyle/>
                    <a:p>
                      <a:pPr algn="ctr" fontAlgn="b"/>
                      <a:r>
                        <a:rPr lang="en-US" sz="1200" b="0" i="0" u="none" strike="noStrike" dirty="0">
                          <a:solidFill>
                            <a:srgbClr val="000000"/>
                          </a:solidFill>
                          <a:effectLst/>
                          <a:latin typeface="Calibri" panose="020F0502020204030204" pitchFamily="34" charset="0"/>
                        </a:rPr>
                        <a:t>27%</a:t>
                      </a:r>
                    </a:p>
                  </a:txBody>
                  <a:tcPr marL="9525" marR="9525" marT="9525" marB="0" anchor="b">
                    <a:solidFill>
                      <a:srgbClr val="D4D4D4"/>
                    </a:solidFill>
                  </a:tcPr>
                </a:tc>
              </a:tr>
              <a:tr h="274320">
                <a:tc>
                  <a:txBody>
                    <a:bodyPr/>
                    <a:lstStyle/>
                    <a:p>
                      <a:pPr algn="l" fontAlgn="b"/>
                      <a:r>
                        <a:rPr lang="en-US" sz="1200" b="0" i="0" u="none" strike="noStrike" dirty="0">
                          <a:solidFill>
                            <a:srgbClr val="000000"/>
                          </a:solidFill>
                          <a:effectLst/>
                          <a:latin typeface="Calibri" panose="020F0502020204030204" pitchFamily="34" charset="0"/>
                        </a:rPr>
                        <a:t>Endpoint and mobile security</a:t>
                      </a:r>
                    </a:p>
                  </a:txBody>
                  <a:tcPr marL="9525" marR="9525" marT="9525" marB="0" anchor="b"/>
                </a:tc>
                <a:tc>
                  <a:txBody>
                    <a:bodyPr/>
                    <a:lstStyle/>
                    <a:p>
                      <a:pPr algn="ctr" fontAlgn="b"/>
                      <a:r>
                        <a:rPr lang="en-US" sz="1200" b="0" i="0" u="none" strike="noStrike" dirty="0">
                          <a:solidFill>
                            <a:srgbClr val="000000"/>
                          </a:solidFill>
                          <a:effectLst/>
                          <a:latin typeface="Calibri" panose="020F0502020204030204" pitchFamily="34" charset="0"/>
                        </a:rPr>
                        <a:t>27%</a:t>
                      </a:r>
                    </a:p>
                  </a:txBody>
                  <a:tcPr marL="9525" marR="9525" marT="9525" marB="0" anchor="b"/>
                </a:tc>
                <a:tc>
                  <a:txBody>
                    <a:bodyPr/>
                    <a:lstStyle/>
                    <a:p>
                      <a:pPr algn="ctr" fontAlgn="b"/>
                      <a:r>
                        <a:rPr lang="en-US" sz="1200" b="0" i="0" u="none" strike="noStrike">
                          <a:solidFill>
                            <a:srgbClr val="000000"/>
                          </a:solidFill>
                          <a:effectLst/>
                          <a:latin typeface="Calibri" panose="020F0502020204030204" pitchFamily="34" charset="0"/>
                        </a:rPr>
                        <a:t>27%</a:t>
                      </a:r>
                    </a:p>
                  </a:txBody>
                  <a:tcPr marL="9525" marR="9525" marT="9525" marB="0" anchor="b"/>
                </a:tc>
                <a:tc>
                  <a:txBody>
                    <a:bodyPr/>
                    <a:lstStyle/>
                    <a:p>
                      <a:pPr algn="ctr" fontAlgn="b"/>
                      <a:r>
                        <a:rPr lang="en-US" sz="1200" b="0" i="0" u="none" strike="noStrike" dirty="0">
                          <a:solidFill>
                            <a:srgbClr val="000000"/>
                          </a:solidFill>
                          <a:effectLst/>
                          <a:latin typeface="Calibri" panose="020F0502020204030204" pitchFamily="34" charset="0"/>
                        </a:rPr>
                        <a:t>28%</a:t>
                      </a:r>
                    </a:p>
                  </a:txBody>
                  <a:tcPr marL="9525" marR="9525" marT="9525" marB="0" anchor="b"/>
                </a:tc>
              </a:tr>
              <a:tr h="274320">
                <a:tc>
                  <a:txBody>
                    <a:bodyPr/>
                    <a:lstStyle/>
                    <a:p>
                      <a:pPr algn="l" fontAlgn="b"/>
                      <a:r>
                        <a:rPr lang="en-US" sz="1200" b="0" i="0" u="none" strike="noStrike" dirty="0">
                          <a:solidFill>
                            <a:srgbClr val="000000"/>
                          </a:solidFill>
                          <a:effectLst/>
                          <a:latin typeface="Calibri" panose="020F0502020204030204" pitchFamily="34" charset="0"/>
                        </a:rPr>
                        <a:t>Internal security training</a:t>
                      </a:r>
                    </a:p>
                  </a:txBody>
                  <a:tcPr marL="9525" marR="9525" marT="9525" marB="0" anchor="b"/>
                </a:tc>
                <a:tc>
                  <a:txBody>
                    <a:bodyPr/>
                    <a:lstStyle/>
                    <a:p>
                      <a:pPr algn="ctr" fontAlgn="b"/>
                      <a:r>
                        <a:rPr lang="en-US" sz="1200" b="0" i="0" u="none" strike="noStrike">
                          <a:solidFill>
                            <a:srgbClr val="000000"/>
                          </a:solidFill>
                          <a:effectLst/>
                          <a:latin typeface="Calibri" panose="020F0502020204030204" pitchFamily="34" charset="0"/>
                        </a:rPr>
                        <a:t>27%</a:t>
                      </a:r>
                    </a:p>
                  </a:txBody>
                  <a:tcPr marL="9525" marR="9525" marT="9525" marB="0" anchor="b"/>
                </a:tc>
                <a:tc>
                  <a:txBody>
                    <a:bodyPr/>
                    <a:lstStyle/>
                    <a:p>
                      <a:pPr algn="ctr" fontAlgn="b"/>
                      <a:r>
                        <a:rPr lang="en-US" sz="1200" b="0" i="0" u="none" strike="noStrike">
                          <a:solidFill>
                            <a:srgbClr val="000000"/>
                          </a:solidFill>
                          <a:effectLst/>
                          <a:latin typeface="Calibri" panose="020F0502020204030204" pitchFamily="34" charset="0"/>
                        </a:rPr>
                        <a:t>50%</a:t>
                      </a:r>
                    </a:p>
                  </a:txBody>
                  <a:tcPr marL="9525" marR="9525" marT="9525" marB="0" anchor="b">
                    <a:solidFill>
                      <a:srgbClr val="D4D4D4"/>
                    </a:solidFill>
                  </a:tcPr>
                </a:tc>
                <a:tc>
                  <a:txBody>
                    <a:bodyPr/>
                    <a:lstStyle/>
                    <a:p>
                      <a:pPr algn="ctr" fontAlgn="b"/>
                      <a:r>
                        <a:rPr lang="en-US" sz="1200" b="0" i="0" u="none" strike="noStrike" dirty="0">
                          <a:solidFill>
                            <a:srgbClr val="000000"/>
                          </a:solidFill>
                          <a:effectLst/>
                          <a:latin typeface="Calibri" panose="020F0502020204030204" pitchFamily="34" charset="0"/>
                        </a:rPr>
                        <a:t>25%</a:t>
                      </a:r>
                    </a:p>
                  </a:txBody>
                  <a:tcPr marL="9525" marR="9525" marT="9525" marB="0" anchor="b">
                    <a:solidFill>
                      <a:srgbClr val="D4D4D4"/>
                    </a:solidFill>
                  </a:tcPr>
                </a:tc>
              </a:tr>
              <a:tr h="274320">
                <a:tc>
                  <a:txBody>
                    <a:bodyPr/>
                    <a:lstStyle/>
                    <a:p>
                      <a:pPr algn="l" fontAlgn="b"/>
                      <a:r>
                        <a:rPr lang="en-US" sz="1200" b="0" i="0" u="none" strike="noStrike" dirty="0">
                          <a:solidFill>
                            <a:srgbClr val="000000"/>
                          </a:solidFill>
                          <a:effectLst/>
                          <a:latin typeface="Calibri" panose="020F0502020204030204" pitchFamily="34" charset="0"/>
                        </a:rPr>
                        <a:t>Cloud application security management or auditing </a:t>
                      </a:r>
                    </a:p>
                  </a:txBody>
                  <a:tcPr marL="9525" marR="9525" marT="9525" marB="0" anchor="b"/>
                </a:tc>
                <a:tc>
                  <a:txBody>
                    <a:bodyPr/>
                    <a:lstStyle/>
                    <a:p>
                      <a:pPr algn="ctr" fontAlgn="b"/>
                      <a:r>
                        <a:rPr lang="en-US" sz="1200" b="0" i="0" u="none" strike="noStrike">
                          <a:solidFill>
                            <a:srgbClr val="000000"/>
                          </a:solidFill>
                          <a:effectLst/>
                          <a:latin typeface="Calibri" panose="020F0502020204030204" pitchFamily="34" charset="0"/>
                        </a:rPr>
                        <a:t>26%</a:t>
                      </a:r>
                    </a:p>
                  </a:txBody>
                  <a:tcPr marL="9525" marR="9525" marT="9525" marB="0" anchor="b"/>
                </a:tc>
                <a:tc>
                  <a:txBody>
                    <a:bodyPr/>
                    <a:lstStyle/>
                    <a:p>
                      <a:pPr algn="ctr" fontAlgn="b"/>
                      <a:r>
                        <a:rPr lang="en-US" sz="1200" b="0" i="0" u="none" strike="noStrike" dirty="0">
                          <a:solidFill>
                            <a:srgbClr val="000000"/>
                          </a:solidFill>
                          <a:effectLst/>
                          <a:latin typeface="Calibri" panose="020F0502020204030204" pitchFamily="34" charset="0"/>
                        </a:rPr>
                        <a:t>23%</a:t>
                      </a:r>
                    </a:p>
                  </a:txBody>
                  <a:tcPr marL="9525" marR="9525" marT="9525" marB="0" anchor="b"/>
                </a:tc>
                <a:tc>
                  <a:txBody>
                    <a:bodyPr/>
                    <a:lstStyle/>
                    <a:p>
                      <a:pPr algn="ctr" fontAlgn="b"/>
                      <a:r>
                        <a:rPr lang="en-US" sz="1200" b="0" i="0" u="none" strike="noStrike" dirty="0">
                          <a:solidFill>
                            <a:srgbClr val="000000"/>
                          </a:solidFill>
                          <a:effectLst/>
                          <a:latin typeface="Calibri" panose="020F0502020204030204" pitchFamily="34" charset="0"/>
                        </a:rPr>
                        <a:t>24%</a:t>
                      </a:r>
                    </a:p>
                  </a:txBody>
                  <a:tcPr marL="9525" marR="9525" marT="9525" marB="0" anchor="b"/>
                </a:tc>
              </a:tr>
              <a:tr h="274320">
                <a:tc>
                  <a:txBody>
                    <a:bodyPr/>
                    <a:lstStyle/>
                    <a:p>
                      <a:pPr algn="l" fontAlgn="b"/>
                      <a:r>
                        <a:rPr lang="en-US" sz="1200" b="0" i="0" u="none" strike="noStrike" dirty="0">
                          <a:solidFill>
                            <a:srgbClr val="000000"/>
                          </a:solidFill>
                          <a:effectLst/>
                          <a:latin typeface="Calibri" panose="020F0502020204030204" pitchFamily="34" charset="0"/>
                        </a:rPr>
                        <a:t>IT asset management and reporting</a:t>
                      </a:r>
                    </a:p>
                  </a:txBody>
                  <a:tcPr marL="9525" marR="9525" marT="9525" marB="0" anchor="b"/>
                </a:tc>
                <a:tc>
                  <a:txBody>
                    <a:bodyPr/>
                    <a:lstStyle/>
                    <a:p>
                      <a:pPr algn="ctr" fontAlgn="b"/>
                      <a:r>
                        <a:rPr lang="en-US" sz="1200" b="0" i="0" u="none" strike="noStrike" dirty="0">
                          <a:solidFill>
                            <a:srgbClr val="000000"/>
                          </a:solidFill>
                          <a:effectLst/>
                          <a:latin typeface="Calibri" panose="020F0502020204030204" pitchFamily="34" charset="0"/>
                        </a:rPr>
                        <a:t>23%</a:t>
                      </a:r>
                    </a:p>
                  </a:txBody>
                  <a:tcPr marL="9525" marR="9525" marT="9525" marB="0" anchor="b"/>
                </a:tc>
                <a:tc>
                  <a:txBody>
                    <a:bodyPr/>
                    <a:lstStyle/>
                    <a:p>
                      <a:pPr algn="ctr" fontAlgn="b"/>
                      <a:r>
                        <a:rPr lang="en-US" sz="1200" b="0" i="0" u="none" strike="noStrike" dirty="0">
                          <a:solidFill>
                            <a:srgbClr val="000000"/>
                          </a:solidFill>
                          <a:effectLst/>
                          <a:latin typeface="Calibri" panose="020F0502020204030204" pitchFamily="34" charset="0"/>
                        </a:rPr>
                        <a:t>26%</a:t>
                      </a:r>
                    </a:p>
                  </a:txBody>
                  <a:tcPr marL="9525" marR="9525" marT="9525" marB="0" anchor="b"/>
                </a:tc>
                <a:tc>
                  <a:txBody>
                    <a:bodyPr/>
                    <a:lstStyle/>
                    <a:p>
                      <a:pPr algn="ctr" fontAlgn="b"/>
                      <a:r>
                        <a:rPr lang="en-US" sz="1200" b="0" i="0" u="none" strike="noStrike" dirty="0">
                          <a:solidFill>
                            <a:srgbClr val="000000"/>
                          </a:solidFill>
                          <a:effectLst/>
                          <a:latin typeface="Calibri" panose="020F0502020204030204" pitchFamily="34" charset="0"/>
                        </a:rPr>
                        <a:t>21%</a:t>
                      </a:r>
                    </a:p>
                  </a:txBody>
                  <a:tcPr marL="9525" marR="9525" marT="9525" marB="0" anchor="b"/>
                </a:tc>
              </a:tr>
            </a:tbl>
          </a:graphicData>
        </a:graphic>
      </p:graphicFrame>
      <p:sp>
        <p:nvSpPr>
          <p:cNvPr id="18" name="TextBox 17"/>
          <p:cNvSpPr txBox="1"/>
          <p:nvPr/>
        </p:nvSpPr>
        <p:spPr>
          <a:xfrm>
            <a:off x="6038889" y="5866705"/>
            <a:ext cx="2365470" cy="276999"/>
          </a:xfrm>
          <a:prstGeom prst="rect">
            <a:avLst/>
          </a:prstGeom>
          <a:noFill/>
        </p:spPr>
        <p:txBody>
          <a:bodyPr wrap="square" rtlCol="0">
            <a:spAutoFit/>
          </a:bodyPr>
          <a:lstStyle/>
          <a:p>
            <a:r>
              <a:rPr lang="en-US" sz="1200" i="0" dirty="0" smtClean="0">
                <a:latin typeface="+mn-lt"/>
              </a:rPr>
              <a:t> = statistically significant difference</a:t>
            </a:r>
            <a:endParaRPr lang="en-US" sz="1200" i="0" dirty="0">
              <a:latin typeface="+mn-lt"/>
            </a:endParaRPr>
          </a:p>
        </p:txBody>
      </p:sp>
      <p:pic>
        <p:nvPicPr>
          <p:cNvPr id="2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98772" y="5897347"/>
            <a:ext cx="457200" cy="199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39573" y="4043000"/>
            <a:ext cx="457240" cy="274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55972" y="4850426"/>
            <a:ext cx="457240" cy="274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11006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descr="question_icon.png"/>
          <p:cNvPicPr>
            <a:picLocks noChangeAspect="1"/>
          </p:cNvPicPr>
          <p:nvPr/>
        </p:nvPicPr>
        <p:blipFill rotWithShape="1">
          <a:blip r:embed="rId3">
            <a:extLst>
              <a:ext uri="{28A0092B-C50C-407E-A947-70E740481C1C}">
                <a14:useLocalDpi xmlns:a14="http://schemas.microsoft.com/office/drawing/2010/main" val="0"/>
              </a:ext>
            </a:extLst>
          </a:blip>
          <a:srcRect l="-1" r="-4229"/>
          <a:stretch/>
        </p:blipFill>
        <p:spPr>
          <a:xfrm>
            <a:off x="490899" y="6134617"/>
            <a:ext cx="8452055" cy="238263"/>
          </a:xfrm>
          <a:prstGeom prst="rect">
            <a:avLst/>
          </a:prstGeom>
          <a:noFill/>
        </p:spPr>
      </p:pic>
      <p:graphicFrame>
        <p:nvGraphicFramePr>
          <p:cNvPr id="15" name="Chart 14"/>
          <p:cNvGraphicFramePr/>
          <p:nvPr>
            <p:extLst>
              <p:ext uri="{D42A27DB-BD31-4B8C-83A1-F6EECF244321}">
                <p14:modId xmlns:p14="http://schemas.microsoft.com/office/powerpoint/2010/main" val="1366426825"/>
              </p:ext>
            </p:extLst>
          </p:nvPr>
        </p:nvGraphicFramePr>
        <p:xfrm>
          <a:off x="91875" y="1886333"/>
          <a:ext cx="7496593" cy="4577715"/>
        </p:xfrm>
        <a:graphic>
          <a:graphicData uri="http://schemas.openxmlformats.org/drawingml/2006/chart">
            <c:chart xmlns:c="http://schemas.openxmlformats.org/drawingml/2006/chart" xmlns:r="http://schemas.openxmlformats.org/officeDocument/2006/relationships" r:id="rId4"/>
          </a:graphicData>
        </a:graphic>
      </p:graphicFrame>
      <p:sp>
        <p:nvSpPr>
          <p:cNvPr id="24" name="Slide Number Placeholder 23"/>
          <p:cNvSpPr>
            <a:spLocks noGrp="1"/>
          </p:cNvSpPr>
          <p:nvPr>
            <p:ph type="sldNum" sz="quarter" idx="10"/>
          </p:nvPr>
        </p:nvSpPr>
        <p:spPr/>
        <p:txBody>
          <a:bodyPr/>
          <a:lstStyle/>
          <a:p>
            <a:fld id="{C87959B8-3C14-494A-BA72-BB41BB37CE04}" type="slidenum">
              <a:rPr lang="en-US" smtClean="0"/>
              <a:pPr/>
              <a:t>17</a:t>
            </a:fld>
            <a:endParaRPr lang="en-US" dirty="0"/>
          </a:p>
        </p:txBody>
      </p:sp>
      <p:sp>
        <p:nvSpPr>
          <p:cNvPr id="22" name="Text Placeholder 21"/>
          <p:cNvSpPr>
            <a:spLocks noGrp="1"/>
          </p:cNvSpPr>
          <p:nvPr>
            <p:ph type="body" sz="quarter" idx="18"/>
          </p:nvPr>
        </p:nvSpPr>
        <p:spPr>
          <a:xfrm>
            <a:off x="457200" y="638344"/>
            <a:ext cx="8147304" cy="687387"/>
          </a:xfrm>
        </p:spPr>
        <p:txBody>
          <a:bodyPr/>
          <a:lstStyle/>
          <a:p>
            <a:r>
              <a:rPr lang="en-US" dirty="0" smtClean="0">
                <a:latin typeface="+mj-lt"/>
              </a:rPr>
              <a:t>Accidental Insider Breach Causes</a:t>
            </a:r>
            <a:endParaRPr lang="en-US" dirty="0">
              <a:latin typeface="+mj-lt"/>
            </a:endParaRPr>
          </a:p>
        </p:txBody>
      </p:sp>
      <p:sp>
        <p:nvSpPr>
          <p:cNvPr id="21" name="Text Placeholder 20"/>
          <p:cNvSpPr>
            <a:spLocks noGrp="1"/>
          </p:cNvSpPr>
          <p:nvPr>
            <p:ph type="body" sz="quarter" idx="17"/>
          </p:nvPr>
        </p:nvSpPr>
        <p:spPr/>
        <p:txBody>
          <a:bodyPr/>
          <a:lstStyle/>
          <a:p>
            <a:r>
              <a:rPr lang="en-US" dirty="0" smtClean="0"/>
              <a:t>INSIDER BREACH CAUSES AND detection DIFFICULTIES</a:t>
            </a:r>
            <a:endParaRPr lang="en-US" dirty="0"/>
          </a:p>
        </p:txBody>
      </p:sp>
      <p:sp>
        <p:nvSpPr>
          <p:cNvPr id="17" name="Text Placeholder 1"/>
          <p:cNvSpPr>
            <a:spLocks noGrp="1"/>
          </p:cNvSpPr>
          <p:nvPr>
            <p:ph type="body" sz="quarter" idx="19"/>
          </p:nvPr>
        </p:nvSpPr>
        <p:spPr>
          <a:xfrm>
            <a:off x="410900" y="1134781"/>
            <a:ext cx="8206701" cy="751553"/>
          </a:xfrm>
        </p:spPr>
        <p:txBody>
          <a:bodyPr/>
          <a:lstStyle/>
          <a:p>
            <a:pPr marL="173736" lvl="0" indent="-173736">
              <a:spcBef>
                <a:spcPts val="432"/>
              </a:spcBef>
              <a:spcAft>
                <a:spcPts val="432"/>
              </a:spcAft>
              <a:defRPr/>
            </a:pPr>
            <a:r>
              <a:rPr lang="en-US" sz="1600" dirty="0" smtClean="0"/>
              <a:t>The most common causes of accidental insider IT security breaches are phishing attacks, followed by data copied to an insecure device and accidentally deleting, corrupting or modifying critical data.</a:t>
            </a:r>
            <a:endParaRPr lang="en-US" sz="1600" dirty="0"/>
          </a:p>
        </p:txBody>
      </p:sp>
      <p:pic>
        <p:nvPicPr>
          <p:cNvPr id="19" name="Picture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46690" y="675150"/>
            <a:ext cx="1554480" cy="354936"/>
          </a:xfrm>
          <a:prstGeom prst="rect">
            <a:avLst/>
          </a:prstGeom>
        </p:spPr>
      </p:pic>
      <p:sp>
        <p:nvSpPr>
          <p:cNvPr id="11" name="Rectangle 10"/>
          <p:cNvSpPr/>
          <p:nvPr/>
        </p:nvSpPr>
        <p:spPr>
          <a:xfrm>
            <a:off x="490899" y="6035038"/>
            <a:ext cx="8173002" cy="304699"/>
          </a:xfrm>
          <a:prstGeom prst="rect">
            <a:avLst/>
          </a:prstGeom>
          <a:noFill/>
        </p:spPr>
        <p:txBody>
          <a:bodyPr wrap="square" tIns="155448" bIns="9144" anchor="ctr">
            <a:spAutoFit/>
          </a:bodyPr>
          <a:lstStyle/>
          <a:p>
            <a:pPr marL="233363" lvl="0" defTabSz="914400">
              <a:spcBef>
                <a:spcPct val="20000"/>
              </a:spcBef>
            </a:pPr>
            <a:r>
              <a:rPr lang="en-US" sz="900" i="1" dirty="0" smtClean="0"/>
              <a:t>What </a:t>
            </a:r>
            <a:r>
              <a:rPr lang="en-US" sz="900" i="1" dirty="0"/>
              <a:t>are the most common causes of accidental insider IT security breaches caused by the untrained or careless employee? </a:t>
            </a:r>
          </a:p>
        </p:txBody>
      </p:sp>
      <p:sp>
        <p:nvSpPr>
          <p:cNvPr id="12" name="TextBox 11"/>
          <p:cNvSpPr txBox="1"/>
          <p:nvPr/>
        </p:nvSpPr>
        <p:spPr>
          <a:xfrm>
            <a:off x="402723" y="5686529"/>
            <a:ext cx="2300925" cy="246221"/>
          </a:xfrm>
          <a:prstGeom prst="rect">
            <a:avLst/>
          </a:prstGeom>
          <a:noFill/>
        </p:spPr>
        <p:txBody>
          <a:bodyPr wrap="square" rIns="0" rtlCol="0">
            <a:spAutoFit/>
          </a:bodyPr>
          <a:lstStyle/>
          <a:p>
            <a:r>
              <a:rPr lang="en-US" sz="1000" i="0" dirty="0" smtClean="0">
                <a:latin typeface="+mn-lt"/>
              </a:rPr>
              <a:t>Note: Multiple responses allowed</a:t>
            </a:r>
            <a:endParaRPr lang="en-US" sz="1000" i="0" dirty="0">
              <a:latin typeface="+mn-lt"/>
            </a:endParaRPr>
          </a:p>
        </p:txBody>
      </p:sp>
      <p:sp>
        <p:nvSpPr>
          <p:cNvPr id="13" name="TextBox 17"/>
          <p:cNvSpPr txBox="1"/>
          <p:nvPr/>
        </p:nvSpPr>
        <p:spPr bwMode="auto">
          <a:xfrm>
            <a:off x="402723" y="5557859"/>
            <a:ext cx="673887" cy="205914"/>
          </a:xfrm>
          <a:prstGeom prst="rect">
            <a:avLst/>
          </a:prstGeom>
          <a:noFill/>
          <a:ln w="9525" algn="ctr">
            <a:noFill/>
            <a:miter lim="800000"/>
            <a:headEnd/>
            <a:tailEnd/>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63513" indent="-342900" eaLnBrk="0" hangingPunct="0">
              <a:lnSpc>
                <a:spcPct val="80000"/>
              </a:lnSpc>
              <a:spcBef>
                <a:spcPct val="50000"/>
              </a:spcBef>
              <a:buClr>
                <a:srgbClr val="A50021"/>
              </a:buClr>
              <a:buSzPct val="80000"/>
              <a:buFont typeface="Wingdings" pitchFamily="2" charset="2"/>
              <a:buNone/>
            </a:pPr>
            <a:r>
              <a:rPr lang="en-US" sz="900" i="1" dirty="0" smtClean="0"/>
              <a:t>N=200</a:t>
            </a:r>
            <a:endParaRPr lang="en-US" sz="900" i="1" dirty="0" smtClean="0">
              <a:latin typeface="+mn-lt"/>
            </a:endParaRPr>
          </a:p>
        </p:txBody>
      </p:sp>
      <p:graphicFrame>
        <p:nvGraphicFramePr>
          <p:cNvPr id="20" name="Table 19"/>
          <p:cNvGraphicFramePr>
            <a:graphicFrameLocks noGrp="1"/>
          </p:cNvGraphicFramePr>
          <p:nvPr>
            <p:extLst>
              <p:ext uri="{D42A27DB-BD31-4B8C-83A1-F6EECF244321}">
                <p14:modId xmlns:p14="http://schemas.microsoft.com/office/powerpoint/2010/main" val="3187069672"/>
              </p:ext>
            </p:extLst>
          </p:nvPr>
        </p:nvGraphicFramePr>
        <p:xfrm>
          <a:off x="6382634" y="5161812"/>
          <a:ext cx="2560320" cy="487680"/>
        </p:xfrm>
        <a:graphic>
          <a:graphicData uri="http://schemas.openxmlformats.org/drawingml/2006/table">
            <a:tbl>
              <a:tblPr firstRow="1" bandRow="1">
                <a:tableStyleId>{5C22544A-7EE6-4342-B048-85BDC9FD1C3A}</a:tableStyleId>
              </a:tblPr>
              <a:tblGrid>
                <a:gridCol w="914400"/>
                <a:gridCol w="822960"/>
                <a:gridCol w="822960"/>
              </a:tblGrid>
              <a:tr h="243840">
                <a:tc>
                  <a:txBody>
                    <a:bodyPr/>
                    <a:lstStyle/>
                    <a:p>
                      <a:endParaRPr lang="en-US" sz="1000" dirty="0"/>
                    </a:p>
                  </a:txBody>
                  <a:tcPr/>
                </a:tc>
                <a:tc>
                  <a:txBody>
                    <a:bodyPr/>
                    <a:lstStyle/>
                    <a:p>
                      <a:pPr algn="ctr"/>
                      <a:r>
                        <a:rPr lang="en-US" sz="1000" dirty="0" smtClean="0"/>
                        <a:t>Defense</a:t>
                      </a:r>
                      <a:endParaRPr lang="en-US" sz="1000" dirty="0"/>
                    </a:p>
                  </a:txBody>
                  <a:tcPr anchor="ctr"/>
                </a:tc>
                <a:tc>
                  <a:txBody>
                    <a:bodyPr/>
                    <a:lstStyle/>
                    <a:p>
                      <a:pPr algn="ctr"/>
                      <a:r>
                        <a:rPr lang="en-US" sz="1000" dirty="0" smtClean="0"/>
                        <a:t>Civilian</a:t>
                      </a:r>
                      <a:endParaRPr lang="en-US" sz="1000" dirty="0"/>
                    </a:p>
                  </a:txBody>
                  <a:tcPr anchor="ctr"/>
                </a:tc>
              </a:tr>
              <a:tr h="243840">
                <a:tc>
                  <a:txBody>
                    <a:bodyPr/>
                    <a:lstStyle/>
                    <a:p>
                      <a:r>
                        <a:rPr lang="en-US" sz="1000" dirty="0" smtClean="0"/>
                        <a:t>Device loss</a:t>
                      </a:r>
                      <a:endParaRPr lang="en-US" sz="1000" dirty="0"/>
                    </a:p>
                  </a:txBody>
                  <a:tcPr/>
                </a:tc>
                <a:tc>
                  <a:txBody>
                    <a:bodyPr/>
                    <a:lstStyle/>
                    <a:p>
                      <a:pPr algn="ctr"/>
                      <a:r>
                        <a:rPr lang="en-US" sz="1000" dirty="0" smtClean="0"/>
                        <a:t>26%</a:t>
                      </a:r>
                      <a:endParaRPr lang="en-US" sz="1000" dirty="0"/>
                    </a:p>
                  </a:txBody>
                  <a:tcPr anchor="ctr"/>
                </a:tc>
                <a:tc>
                  <a:txBody>
                    <a:bodyPr/>
                    <a:lstStyle/>
                    <a:p>
                      <a:pPr algn="ctr"/>
                      <a:r>
                        <a:rPr lang="en-US" sz="1000" dirty="0" smtClean="0"/>
                        <a:t>43%</a:t>
                      </a:r>
                      <a:endParaRPr lang="en-US" sz="1000" dirty="0"/>
                    </a:p>
                  </a:txBody>
                  <a:tcPr anchor="ctr"/>
                </a:tc>
              </a:tr>
            </a:tbl>
          </a:graphicData>
        </a:graphic>
      </p:graphicFrame>
      <p:pic>
        <p:nvPicPr>
          <p:cNvPr id="25"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05800" y="5386472"/>
            <a:ext cx="457240" cy="274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Box 15"/>
          <p:cNvSpPr txBox="1"/>
          <p:nvPr/>
        </p:nvSpPr>
        <p:spPr>
          <a:xfrm>
            <a:off x="755689" y="5866705"/>
            <a:ext cx="2365470" cy="276999"/>
          </a:xfrm>
          <a:prstGeom prst="rect">
            <a:avLst/>
          </a:prstGeom>
          <a:noFill/>
        </p:spPr>
        <p:txBody>
          <a:bodyPr wrap="square" rtlCol="0">
            <a:spAutoFit/>
          </a:bodyPr>
          <a:lstStyle/>
          <a:p>
            <a:r>
              <a:rPr lang="en-US" sz="1200" i="0" dirty="0" smtClean="0">
                <a:latin typeface="+mn-lt"/>
              </a:rPr>
              <a:t> = statistically significant difference</a:t>
            </a:r>
            <a:endParaRPr lang="en-US" sz="1200" i="0" dirty="0">
              <a:latin typeface="+mn-lt"/>
            </a:endParaRPr>
          </a:p>
        </p:txBody>
      </p:sp>
      <p:pic>
        <p:nvPicPr>
          <p:cNvPr id="18"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5572" y="5897347"/>
            <a:ext cx="457200" cy="199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6" name="Table 25"/>
          <p:cNvGraphicFramePr>
            <a:graphicFrameLocks noGrp="1"/>
          </p:cNvGraphicFramePr>
          <p:nvPr>
            <p:extLst>
              <p:ext uri="{D42A27DB-BD31-4B8C-83A1-F6EECF244321}">
                <p14:modId xmlns:p14="http://schemas.microsoft.com/office/powerpoint/2010/main" val="4183384693"/>
              </p:ext>
            </p:extLst>
          </p:nvPr>
        </p:nvGraphicFramePr>
        <p:xfrm>
          <a:off x="6318504" y="3778133"/>
          <a:ext cx="2743200" cy="1097280"/>
        </p:xfrm>
        <a:graphic>
          <a:graphicData uri="http://schemas.openxmlformats.org/drawingml/2006/table">
            <a:tbl>
              <a:tblPr firstRow="1" bandRow="1">
                <a:tableStyleId>{5C22544A-7EE6-4342-B048-85BDC9FD1C3A}</a:tableStyleId>
              </a:tblPr>
              <a:tblGrid>
                <a:gridCol w="914400"/>
                <a:gridCol w="914400"/>
                <a:gridCol w="914400"/>
              </a:tblGrid>
              <a:tr h="366987">
                <a:tc>
                  <a:txBody>
                    <a:bodyPr/>
                    <a:lstStyle/>
                    <a:p>
                      <a:endParaRPr lang="en-US" sz="1000" dirty="0"/>
                    </a:p>
                  </a:txBody>
                  <a:tcPr/>
                </a:tc>
                <a:tc>
                  <a:txBody>
                    <a:bodyPr/>
                    <a:lstStyle/>
                    <a:p>
                      <a:pPr algn="ctr"/>
                      <a:r>
                        <a:rPr lang="en-US" sz="1000" b="1" dirty="0" smtClean="0"/>
                        <a:t>IT/ Security </a:t>
                      </a:r>
                    </a:p>
                    <a:p>
                      <a:pPr algn="ctr"/>
                      <a:r>
                        <a:rPr lang="en-US" sz="1000" b="1" dirty="0" smtClean="0"/>
                        <a:t>Staff</a:t>
                      </a:r>
                      <a:endParaRPr lang="en-US" sz="1000" b="1" dirty="0"/>
                    </a:p>
                  </a:txBody>
                  <a:tcPr anchor="ctr"/>
                </a:tc>
                <a:tc>
                  <a:txBody>
                    <a:bodyPr/>
                    <a:lstStyle/>
                    <a:p>
                      <a:pPr algn="ctr"/>
                      <a:r>
                        <a:rPr lang="en-US" sz="1000" b="1" dirty="0" smtClean="0"/>
                        <a:t>IT/Security</a:t>
                      </a:r>
                      <a:r>
                        <a:rPr lang="en-US" sz="1000" b="1" baseline="0" dirty="0" smtClean="0"/>
                        <a:t> </a:t>
                      </a:r>
                    </a:p>
                    <a:p>
                      <a:pPr algn="ctr"/>
                      <a:r>
                        <a:rPr lang="en-US" sz="1000" b="1" baseline="0" dirty="0" smtClean="0"/>
                        <a:t>Manager/ Director</a:t>
                      </a:r>
                      <a:endParaRPr lang="en-US" sz="1000" b="1" dirty="0"/>
                    </a:p>
                  </a:txBody>
                  <a:tcPr anchor="ctr"/>
                </a:tc>
              </a:tr>
              <a:tr h="365760">
                <a:tc>
                  <a:txBody>
                    <a:bodyPr/>
                    <a:lstStyle/>
                    <a:p>
                      <a:pPr algn="l" fontAlgn="ctr"/>
                      <a:r>
                        <a:rPr lang="en-US" sz="1000" b="0" i="0" u="none" strike="noStrike" dirty="0" smtClean="0">
                          <a:solidFill>
                            <a:srgbClr val="000000"/>
                          </a:solidFill>
                          <a:latin typeface="+mn-lt"/>
                        </a:rPr>
                        <a:t>Insecure configuration of IT assets</a:t>
                      </a:r>
                      <a:endParaRPr lang="en-US" sz="1000" dirty="0"/>
                    </a:p>
                  </a:txBody>
                  <a:tcPr/>
                </a:tc>
                <a:tc>
                  <a:txBody>
                    <a:bodyPr/>
                    <a:lstStyle/>
                    <a:p>
                      <a:pPr algn="ctr"/>
                      <a:r>
                        <a:rPr lang="en-US" sz="1000" dirty="0" smtClean="0"/>
                        <a:t>17%</a:t>
                      </a:r>
                      <a:endParaRPr lang="en-US" sz="1000" dirty="0"/>
                    </a:p>
                  </a:txBody>
                  <a:tcPr anchor="ctr"/>
                </a:tc>
                <a:tc>
                  <a:txBody>
                    <a:bodyPr/>
                    <a:lstStyle/>
                    <a:p>
                      <a:pPr algn="ctr"/>
                      <a:r>
                        <a:rPr lang="en-US" sz="1000" dirty="0" smtClean="0"/>
                        <a:t>36%</a:t>
                      </a:r>
                      <a:endParaRPr lang="en-US" sz="1000" dirty="0"/>
                    </a:p>
                  </a:txBody>
                  <a:tcPr anchor="ctr"/>
                </a:tc>
              </a:tr>
            </a:tbl>
          </a:graphicData>
        </a:graphic>
      </p:graphicFrame>
      <p:pic>
        <p:nvPicPr>
          <p:cNvPr id="27"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52216" y="4465049"/>
            <a:ext cx="457240" cy="274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422884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descr="question_icon.png"/>
          <p:cNvPicPr>
            <a:picLocks noChangeAspect="1"/>
          </p:cNvPicPr>
          <p:nvPr/>
        </p:nvPicPr>
        <p:blipFill rotWithShape="1">
          <a:blip r:embed="rId3">
            <a:extLst>
              <a:ext uri="{28A0092B-C50C-407E-A947-70E740481C1C}">
                <a14:useLocalDpi xmlns:a14="http://schemas.microsoft.com/office/drawing/2010/main" val="0"/>
              </a:ext>
            </a:extLst>
          </a:blip>
          <a:srcRect l="-1" r="-4229"/>
          <a:stretch/>
        </p:blipFill>
        <p:spPr>
          <a:xfrm>
            <a:off x="490899" y="6134617"/>
            <a:ext cx="8452055" cy="238263"/>
          </a:xfrm>
          <a:prstGeom prst="rect">
            <a:avLst/>
          </a:prstGeom>
          <a:noFill/>
        </p:spPr>
      </p:pic>
      <p:sp>
        <p:nvSpPr>
          <p:cNvPr id="24" name="Slide Number Placeholder 23"/>
          <p:cNvSpPr>
            <a:spLocks noGrp="1"/>
          </p:cNvSpPr>
          <p:nvPr>
            <p:ph type="sldNum" sz="quarter" idx="10"/>
          </p:nvPr>
        </p:nvSpPr>
        <p:spPr/>
        <p:txBody>
          <a:bodyPr/>
          <a:lstStyle/>
          <a:p>
            <a:fld id="{C87959B8-3C14-494A-BA72-BB41BB37CE04}" type="slidenum">
              <a:rPr lang="en-US" smtClean="0"/>
              <a:pPr/>
              <a:t>18</a:t>
            </a:fld>
            <a:endParaRPr lang="en-US" dirty="0"/>
          </a:p>
        </p:txBody>
      </p:sp>
      <p:sp>
        <p:nvSpPr>
          <p:cNvPr id="22" name="Text Placeholder 21"/>
          <p:cNvSpPr>
            <a:spLocks noGrp="1"/>
          </p:cNvSpPr>
          <p:nvPr>
            <p:ph type="body" sz="quarter" idx="18"/>
          </p:nvPr>
        </p:nvSpPr>
        <p:spPr>
          <a:xfrm>
            <a:off x="457200" y="638344"/>
            <a:ext cx="8147304" cy="687387"/>
          </a:xfrm>
        </p:spPr>
        <p:txBody>
          <a:bodyPr/>
          <a:lstStyle/>
          <a:p>
            <a:r>
              <a:rPr lang="en-US" dirty="0" smtClean="0">
                <a:latin typeface="+mj-lt"/>
              </a:rPr>
              <a:t>Insider Threat Detection Difficulties</a:t>
            </a:r>
            <a:endParaRPr lang="en-US" dirty="0">
              <a:latin typeface="+mj-lt"/>
            </a:endParaRPr>
          </a:p>
        </p:txBody>
      </p:sp>
      <p:sp>
        <p:nvSpPr>
          <p:cNvPr id="21" name="Text Placeholder 20"/>
          <p:cNvSpPr>
            <a:spLocks noGrp="1"/>
          </p:cNvSpPr>
          <p:nvPr>
            <p:ph type="body" sz="quarter" idx="17"/>
          </p:nvPr>
        </p:nvSpPr>
        <p:spPr/>
        <p:txBody>
          <a:bodyPr/>
          <a:lstStyle/>
          <a:p>
            <a:r>
              <a:rPr lang="en-US" dirty="0"/>
              <a:t>INSIDER BREACH CAUSES AND detection DIFFICULTIES</a:t>
            </a:r>
          </a:p>
        </p:txBody>
      </p:sp>
      <p:sp>
        <p:nvSpPr>
          <p:cNvPr id="17" name="Text Placeholder 1"/>
          <p:cNvSpPr>
            <a:spLocks noGrp="1"/>
          </p:cNvSpPr>
          <p:nvPr>
            <p:ph type="body" sz="quarter" idx="19"/>
          </p:nvPr>
        </p:nvSpPr>
        <p:spPr>
          <a:xfrm>
            <a:off x="410900" y="1134781"/>
            <a:ext cx="8206701" cy="751553"/>
          </a:xfrm>
        </p:spPr>
        <p:txBody>
          <a:bodyPr/>
          <a:lstStyle/>
          <a:p>
            <a:pPr marL="173736" lvl="0" indent="-173736">
              <a:spcBef>
                <a:spcPts val="432"/>
              </a:spcBef>
              <a:spcAft>
                <a:spcPts val="432"/>
              </a:spcAft>
              <a:defRPr/>
            </a:pPr>
            <a:r>
              <a:rPr lang="en-US" sz="1600" dirty="0" smtClean="0"/>
              <a:t>The volume of network activity is noted most often as what makes insider threat detection and prevention most difficult. One third also note the lack of IT staff training, the use of cloud services and pressure to change configuration quickly versus securely.</a:t>
            </a:r>
            <a:endParaRPr lang="en-US" sz="1600" dirty="0"/>
          </a:p>
        </p:txBody>
      </p:sp>
      <p:pic>
        <p:nvPicPr>
          <p:cNvPr id="19" name="Picture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6690" y="675150"/>
            <a:ext cx="1554480" cy="354936"/>
          </a:xfrm>
          <a:prstGeom prst="rect">
            <a:avLst/>
          </a:prstGeom>
        </p:spPr>
      </p:pic>
      <p:sp>
        <p:nvSpPr>
          <p:cNvPr id="11" name="Rectangle 10"/>
          <p:cNvSpPr/>
          <p:nvPr/>
        </p:nvSpPr>
        <p:spPr>
          <a:xfrm>
            <a:off x="490899" y="6035038"/>
            <a:ext cx="8173002" cy="304699"/>
          </a:xfrm>
          <a:prstGeom prst="rect">
            <a:avLst/>
          </a:prstGeom>
          <a:noFill/>
        </p:spPr>
        <p:txBody>
          <a:bodyPr wrap="square" tIns="155448" bIns="9144" anchor="ctr">
            <a:spAutoFit/>
          </a:bodyPr>
          <a:lstStyle/>
          <a:p>
            <a:pPr marL="233363" lvl="0" defTabSz="914400">
              <a:spcBef>
                <a:spcPct val="20000"/>
              </a:spcBef>
            </a:pPr>
            <a:r>
              <a:rPr lang="en-US" sz="900" i="1" dirty="0"/>
              <a:t>In today’s environment, what makes insider threat detection and prevention more difficult? </a:t>
            </a:r>
          </a:p>
        </p:txBody>
      </p:sp>
      <p:graphicFrame>
        <p:nvGraphicFramePr>
          <p:cNvPr id="12" name="Chart 11"/>
          <p:cNvGraphicFramePr/>
          <p:nvPr>
            <p:extLst>
              <p:ext uri="{D42A27DB-BD31-4B8C-83A1-F6EECF244321}">
                <p14:modId xmlns:p14="http://schemas.microsoft.com/office/powerpoint/2010/main" val="3532887467"/>
              </p:ext>
            </p:extLst>
          </p:nvPr>
        </p:nvGraphicFramePr>
        <p:xfrm>
          <a:off x="-152399" y="2070538"/>
          <a:ext cx="7721600" cy="440948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869560110"/>
              </p:ext>
            </p:extLst>
          </p:nvPr>
        </p:nvGraphicFramePr>
        <p:xfrm>
          <a:off x="6668886" y="4155440"/>
          <a:ext cx="2194560" cy="1645920"/>
        </p:xfrm>
        <a:graphic>
          <a:graphicData uri="http://schemas.openxmlformats.org/drawingml/2006/table">
            <a:tbl>
              <a:tblPr firstRow="1" bandRow="1">
                <a:tableStyleId>{5C22544A-7EE6-4342-B048-85BDC9FD1C3A}</a:tableStyleId>
              </a:tblPr>
              <a:tblGrid>
                <a:gridCol w="914400"/>
                <a:gridCol w="640080"/>
                <a:gridCol w="640080"/>
              </a:tblGrid>
              <a:tr h="233680">
                <a:tc>
                  <a:txBody>
                    <a:bodyPr/>
                    <a:lstStyle/>
                    <a:p>
                      <a:endParaRPr lang="en-US" sz="1000" dirty="0"/>
                    </a:p>
                  </a:txBody>
                  <a:tcPr/>
                </a:tc>
                <a:tc>
                  <a:txBody>
                    <a:bodyPr/>
                    <a:lstStyle/>
                    <a:p>
                      <a:pPr algn="ctr"/>
                      <a:r>
                        <a:rPr lang="en-US" sz="1000" dirty="0" smtClean="0"/>
                        <a:t>Defense</a:t>
                      </a:r>
                      <a:endParaRPr lang="en-US" sz="1000" dirty="0"/>
                    </a:p>
                  </a:txBody>
                  <a:tcPr anchor="ctr"/>
                </a:tc>
                <a:tc>
                  <a:txBody>
                    <a:bodyPr/>
                    <a:lstStyle/>
                    <a:p>
                      <a:pPr algn="ctr"/>
                      <a:r>
                        <a:rPr lang="en-US" sz="1000" dirty="0" smtClean="0"/>
                        <a:t>Civilian</a:t>
                      </a:r>
                      <a:endParaRPr lang="en-US" sz="1000" dirty="0"/>
                    </a:p>
                  </a:txBody>
                  <a:tcPr anchor="ctr"/>
                </a:tc>
              </a:tr>
              <a:tr h="243840">
                <a:tc>
                  <a:txBody>
                    <a:bodyPr/>
                    <a:lstStyle/>
                    <a:p>
                      <a:r>
                        <a:rPr lang="en-US" sz="1000" dirty="0" smtClean="0"/>
                        <a:t>Inadequate configuration management of IT assets</a:t>
                      </a:r>
                      <a:endParaRPr lang="en-US" sz="1000" dirty="0"/>
                    </a:p>
                  </a:txBody>
                  <a:tcPr/>
                </a:tc>
                <a:tc>
                  <a:txBody>
                    <a:bodyPr/>
                    <a:lstStyle/>
                    <a:p>
                      <a:pPr algn="ctr"/>
                      <a:r>
                        <a:rPr lang="en-US" sz="1000" dirty="0" smtClean="0"/>
                        <a:t>17%</a:t>
                      </a:r>
                      <a:endParaRPr lang="en-US" sz="1000" dirty="0"/>
                    </a:p>
                  </a:txBody>
                  <a:tcPr anchor="ctr"/>
                </a:tc>
                <a:tc>
                  <a:txBody>
                    <a:bodyPr/>
                    <a:lstStyle/>
                    <a:p>
                      <a:pPr algn="ctr"/>
                      <a:r>
                        <a:rPr lang="en-US" sz="1000" dirty="0" smtClean="0"/>
                        <a:t>28%</a:t>
                      </a:r>
                      <a:endParaRPr lang="en-US" sz="1000" dirty="0"/>
                    </a:p>
                  </a:txBody>
                  <a:tcPr anchor="ctr"/>
                </a:tc>
              </a:tr>
              <a:tr h="243840">
                <a:tc>
                  <a:txBody>
                    <a:bodyPr/>
                    <a:lstStyle/>
                    <a:p>
                      <a:r>
                        <a:rPr lang="en-US" sz="1000" dirty="0" smtClean="0"/>
                        <a:t>Inadequate monitoring of storage devices</a:t>
                      </a:r>
                      <a:endParaRPr lang="en-US" sz="1000" dirty="0"/>
                    </a:p>
                  </a:txBody>
                  <a:tcPr/>
                </a:tc>
                <a:tc>
                  <a:txBody>
                    <a:bodyPr/>
                    <a:lstStyle/>
                    <a:p>
                      <a:pPr algn="ctr"/>
                      <a:r>
                        <a:rPr lang="en-US" sz="1000" dirty="0" smtClean="0"/>
                        <a:t>18%</a:t>
                      </a:r>
                      <a:endParaRPr lang="en-US" sz="1000" dirty="0"/>
                    </a:p>
                  </a:txBody>
                  <a:tcPr anchor="ctr"/>
                </a:tc>
                <a:tc>
                  <a:txBody>
                    <a:bodyPr/>
                    <a:lstStyle/>
                    <a:p>
                      <a:pPr algn="ctr"/>
                      <a:r>
                        <a:rPr lang="en-US" sz="1000" dirty="0" smtClean="0"/>
                        <a:t>32%</a:t>
                      </a:r>
                      <a:endParaRPr lang="en-US" sz="1000" dirty="0"/>
                    </a:p>
                  </a:txBody>
                  <a:tcPr anchor="ctr"/>
                </a:tc>
              </a:tr>
            </a:tbl>
          </a:graphicData>
        </a:graphic>
      </p:graphicFrame>
      <p:sp>
        <p:nvSpPr>
          <p:cNvPr id="15" name="TextBox 14"/>
          <p:cNvSpPr txBox="1"/>
          <p:nvPr/>
        </p:nvSpPr>
        <p:spPr>
          <a:xfrm>
            <a:off x="957737" y="5866705"/>
            <a:ext cx="2365470" cy="276999"/>
          </a:xfrm>
          <a:prstGeom prst="rect">
            <a:avLst/>
          </a:prstGeom>
          <a:noFill/>
        </p:spPr>
        <p:txBody>
          <a:bodyPr wrap="square" rtlCol="0">
            <a:spAutoFit/>
          </a:bodyPr>
          <a:lstStyle/>
          <a:p>
            <a:r>
              <a:rPr lang="en-US" sz="1200" i="0" dirty="0" smtClean="0">
                <a:latin typeface="+mn-lt"/>
              </a:rPr>
              <a:t> = statistically significant difference</a:t>
            </a:r>
            <a:endParaRPr lang="en-US" sz="1200" i="0" dirty="0">
              <a:latin typeface="+mn-lt"/>
            </a:endParaRPr>
          </a:p>
        </p:txBody>
      </p:sp>
      <p:pic>
        <p:nvPicPr>
          <p:cNvPr id="1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17620" y="5897347"/>
            <a:ext cx="457200" cy="199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05800" y="4602221"/>
            <a:ext cx="457240" cy="274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TextBox 19"/>
          <p:cNvSpPr txBox="1"/>
          <p:nvPr/>
        </p:nvSpPr>
        <p:spPr>
          <a:xfrm>
            <a:off x="402723" y="5686529"/>
            <a:ext cx="2300925" cy="246221"/>
          </a:xfrm>
          <a:prstGeom prst="rect">
            <a:avLst/>
          </a:prstGeom>
          <a:noFill/>
        </p:spPr>
        <p:txBody>
          <a:bodyPr wrap="square" rIns="0" rtlCol="0">
            <a:spAutoFit/>
          </a:bodyPr>
          <a:lstStyle/>
          <a:p>
            <a:r>
              <a:rPr lang="en-US" sz="1000" i="0" dirty="0" smtClean="0">
                <a:latin typeface="+mn-lt"/>
              </a:rPr>
              <a:t>Note: Multiple responses allowed</a:t>
            </a:r>
            <a:endParaRPr lang="en-US" sz="1000" i="0" dirty="0">
              <a:latin typeface="+mn-lt"/>
            </a:endParaRPr>
          </a:p>
        </p:txBody>
      </p:sp>
      <p:sp>
        <p:nvSpPr>
          <p:cNvPr id="25" name="TextBox 17"/>
          <p:cNvSpPr txBox="1"/>
          <p:nvPr/>
        </p:nvSpPr>
        <p:spPr bwMode="auto">
          <a:xfrm>
            <a:off x="402723" y="5557859"/>
            <a:ext cx="673887" cy="205914"/>
          </a:xfrm>
          <a:prstGeom prst="rect">
            <a:avLst/>
          </a:prstGeom>
          <a:noFill/>
          <a:ln w="9525" algn="ctr">
            <a:noFill/>
            <a:miter lim="800000"/>
            <a:headEnd/>
            <a:tailEnd/>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63513" indent="-342900" eaLnBrk="0" hangingPunct="0">
              <a:lnSpc>
                <a:spcPct val="80000"/>
              </a:lnSpc>
              <a:spcBef>
                <a:spcPct val="50000"/>
              </a:spcBef>
              <a:buClr>
                <a:srgbClr val="A50021"/>
              </a:buClr>
              <a:buSzPct val="80000"/>
              <a:buFont typeface="Wingdings" pitchFamily="2" charset="2"/>
              <a:buNone/>
            </a:pPr>
            <a:r>
              <a:rPr lang="en-US" sz="900" i="1" dirty="0" smtClean="0"/>
              <a:t>N=200</a:t>
            </a:r>
            <a:endParaRPr lang="en-US" sz="900" i="1" dirty="0" smtClean="0">
              <a:latin typeface="+mn-lt"/>
            </a:endParaRPr>
          </a:p>
        </p:txBody>
      </p:sp>
      <p:pic>
        <p:nvPicPr>
          <p:cNvPr id="2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284009" y="5317528"/>
            <a:ext cx="457240" cy="274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7" name="Table 26"/>
          <p:cNvGraphicFramePr>
            <a:graphicFrameLocks noGrp="1"/>
          </p:cNvGraphicFramePr>
          <p:nvPr>
            <p:extLst>
              <p:ext uri="{D42A27DB-BD31-4B8C-83A1-F6EECF244321}">
                <p14:modId xmlns:p14="http://schemas.microsoft.com/office/powerpoint/2010/main" val="116685009"/>
              </p:ext>
            </p:extLst>
          </p:nvPr>
        </p:nvGraphicFramePr>
        <p:xfrm>
          <a:off x="6592660" y="2956560"/>
          <a:ext cx="2377440" cy="1097280"/>
        </p:xfrm>
        <a:graphic>
          <a:graphicData uri="http://schemas.openxmlformats.org/drawingml/2006/table">
            <a:tbl>
              <a:tblPr firstRow="1" bandRow="1">
                <a:tableStyleId>{5C22544A-7EE6-4342-B048-85BDC9FD1C3A}</a:tableStyleId>
              </a:tblPr>
              <a:tblGrid>
                <a:gridCol w="731520"/>
                <a:gridCol w="822960"/>
                <a:gridCol w="822960"/>
              </a:tblGrid>
              <a:tr h="366987">
                <a:tc>
                  <a:txBody>
                    <a:bodyPr/>
                    <a:lstStyle/>
                    <a:p>
                      <a:endParaRPr lang="en-US" sz="1000" dirty="0"/>
                    </a:p>
                  </a:txBody>
                  <a:tcPr/>
                </a:tc>
                <a:tc>
                  <a:txBody>
                    <a:bodyPr/>
                    <a:lstStyle/>
                    <a:p>
                      <a:pPr algn="ctr"/>
                      <a:r>
                        <a:rPr lang="en-US" sz="1000" b="1" dirty="0" smtClean="0"/>
                        <a:t>IT/ Security </a:t>
                      </a:r>
                    </a:p>
                    <a:p>
                      <a:pPr algn="ctr"/>
                      <a:r>
                        <a:rPr lang="en-US" sz="1000" b="1" dirty="0" smtClean="0"/>
                        <a:t>Staff</a:t>
                      </a:r>
                      <a:endParaRPr lang="en-US" sz="1000" b="1" dirty="0"/>
                    </a:p>
                  </a:txBody>
                  <a:tcPr anchor="ctr"/>
                </a:tc>
                <a:tc>
                  <a:txBody>
                    <a:bodyPr/>
                    <a:lstStyle/>
                    <a:p>
                      <a:pPr algn="ctr"/>
                      <a:r>
                        <a:rPr lang="en-US" sz="1000" b="1" dirty="0" smtClean="0"/>
                        <a:t>IT/Security</a:t>
                      </a:r>
                      <a:r>
                        <a:rPr lang="en-US" sz="1000" b="1" baseline="0" dirty="0" smtClean="0"/>
                        <a:t> </a:t>
                      </a:r>
                    </a:p>
                    <a:p>
                      <a:pPr algn="ctr"/>
                      <a:r>
                        <a:rPr lang="en-US" sz="1000" b="1" baseline="0" dirty="0" smtClean="0"/>
                        <a:t>Manager/ Director</a:t>
                      </a:r>
                      <a:endParaRPr lang="en-US" sz="1000" b="1" dirty="0"/>
                    </a:p>
                  </a:txBody>
                  <a:tcPr anchor="ctr"/>
                </a:tc>
              </a:tr>
              <a:tr h="365760">
                <a:tc>
                  <a:txBody>
                    <a:bodyPr/>
                    <a:lstStyle/>
                    <a:p>
                      <a:pPr algn="l" fontAlgn="ctr"/>
                      <a:r>
                        <a:rPr lang="en-US" sz="1000" b="0" i="0" u="none" strike="noStrike" dirty="0" smtClean="0">
                          <a:solidFill>
                            <a:srgbClr val="000000"/>
                          </a:solidFill>
                          <a:latin typeface="+mn-lt"/>
                        </a:rPr>
                        <a:t>Volume of network</a:t>
                      </a:r>
                      <a:r>
                        <a:rPr lang="en-US" sz="1000" b="0" i="0" u="none" strike="noStrike" baseline="0" dirty="0" smtClean="0">
                          <a:solidFill>
                            <a:srgbClr val="000000"/>
                          </a:solidFill>
                          <a:latin typeface="+mn-lt"/>
                        </a:rPr>
                        <a:t> activity</a:t>
                      </a:r>
                      <a:endParaRPr lang="en-US" sz="1000" dirty="0"/>
                    </a:p>
                  </a:txBody>
                  <a:tcPr/>
                </a:tc>
                <a:tc>
                  <a:txBody>
                    <a:bodyPr/>
                    <a:lstStyle/>
                    <a:p>
                      <a:pPr algn="ctr"/>
                      <a:r>
                        <a:rPr lang="en-US" sz="1000" dirty="0" smtClean="0"/>
                        <a:t>29%</a:t>
                      </a:r>
                      <a:endParaRPr lang="en-US" sz="1000" dirty="0"/>
                    </a:p>
                  </a:txBody>
                  <a:tcPr anchor="ctr"/>
                </a:tc>
                <a:tc>
                  <a:txBody>
                    <a:bodyPr/>
                    <a:lstStyle/>
                    <a:p>
                      <a:pPr algn="ctr"/>
                      <a:r>
                        <a:rPr lang="en-US" sz="1000" dirty="0" smtClean="0"/>
                        <a:t>44%</a:t>
                      </a:r>
                      <a:endParaRPr lang="en-US" sz="1000" dirty="0"/>
                    </a:p>
                  </a:txBody>
                  <a:tcPr anchor="ctr"/>
                </a:tc>
              </a:tr>
            </a:tbl>
          </a:graphicData>
        </a:graphic>
      </p:graphicFrame>
      <p:pic>
        <p:nvPicPr>
          <p:cNvPr id="28"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05800" y="3655809"/>
            <a:ext cx="457240" cy="274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886331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descr="question_icon.png"/>
          <p:cNvPicPr>
            <a:picLocks noChangeAspect="1"/>
          </p:cNvPicPr>
          <p:nvPr/>
        </p:nvPicPr>
        <p:blipFill rotWithShape="1">
          <a:blip r:embed="rId3">
            <a:extLst>
              <a:ext uri="{28A0092B-C50C-407E-A947-70E740481C1C}">
                <a14:useLocalDpi xmlns:a14="http://schemas.microsoft.com/office/drawing/2010/main" val="0"/>
              </a:ext>
            </a:extLst>
          </a:blip>
          <a:srcRect l="-1" r="-4229"/>
          <a:stretch/>
        </p:blipFill>
        <p:spPr>
          <a:xfrm>
            <a:off x="490899" y="6134617"/>
            <a:ext cx="8452055" cy="238263"/>
          </a:xfrm>
          <a:prstGeom prst="rect">
            <a:avLst/>
          </a:prstGeom>
          <a:noFill/>
        </p:spPr>
      </p:pic>
      <p:sp>
        <p:nvSpPr>
          <p:cNvPr id="24" name="Slide Number Placeholder 23"/>
          <p:cNvSpPr>
            <a:spLocks noGrp="1"/>
          </p:cNvSpPr>
          <p:nvPr>
            <p:ph type="sldNum" sz="quarter" idx="10"/>
          </p:nvPr>
        </p:nvSpPr>
        <p:spPr/>
        <p:txBody>
          <a:bodyPr/>
          <a:lstStyle/>
          <a:p>
            <a:fld id="{C87959B8-3C14-494A-BA72-BB41BB37CE04}" type="slidenum">
              <a:rPr lang="en-US" smtClean="0"/>
              <a:pPr/>
              <a:t>19</a:t>
            </a:fld>
            <a:endParaRPr lang="en-US" dirty="0"/>
          </a:p>
        </p:txBody>
      </p:sp>
      <p:sp>
        <p:nvSpPr>
          <p:cNvPr id="22" name="Text Placeholder 21"/>
          <p:cNvSpPr>
            <a:spLocks noGrp="1"/>
          </p:cNvSpPr>
          <p:nvPr>
            <p:ph type="body" sz="quarter" idx="18"/>
          </p:nvPr>
        </p:nvSpPr>
        <p:spPr>
          <a:xfrm>
            <a:off x="457200" y="638344"/>
            <a:ext cx="8147304" cy="687387"/>
          </a:xfrm>
        </p:spPr>
        <p:txBody>
          <a:bodyPr/>
          <a:lstStyle/>
          <a:p>
            <a:r>
              <a:rPr lang="en-US" dirty="0" smtClean="0">
                <a:latin typeface="+mj-lt"/>
              </a:rPr>
              <a:t>Select Comments</a:t>
            </a:r>
            <a:endParaRPr lang="en-US" dirty="0">
              <a:latin typeface="+mj-lt"/>
            </a:endParaRPr>
          </a:p>
        </p:txBody>
      </p:sp>
      <p:sp>
        <p:nvSpPr>
          <p:cNvPr id="21" name="Text Placeholder 20"/>
          <p:cNvSpPr>
            <a:spLocks noGrp="1"/>
          </p:cNvSpPr>
          <p:nvPr>
            <p:ph type="body" sz="quarter" idx="17"/>
          </p:nvPr>
        </p:nvSpPr>
        <p:spPr/>
        <p:txBody>
          <a:bodyPr/>
          <a:lstStyle/>
          <a:p>
            <a:r>
              <a:rPr lang="en-US" dirty="0" smtClean="0"/>
              <a:t>Comments</a:t>
            </a:r>
            <a:endParaRPr lang="en-US" dirty="0"/>
          </a:p>
        </p:txBody>
      </p:sp>
      <p:pic>
        <p:nvPicPr>
          <p:cNvPr id="19" name="Picture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6690" y="675150"/>
            <a:ext cx="1554480" cy="354936"/>
          </a:xfrm>
          <a:prstGeom prst="rect">
            <a:avLst/>
          </a:prstGeom>
        </p:spPr>
      </p:pic>
      <p:sp>
        <p:nvSpPr>
          <p:cNvPr id="11" name="Rectangle 10"/>
          <p:cNvSpPr/>
          <p:nvPr/>
        </p:nvSpPr>
        <p:spPr>
          <a:xfrm>
            <a:off x="490899" y="6035038"/>
            <a:ext cx="8173002" cy="304699"/>
          </a:xfrm>
          <a:prstGeom prst="rect">
            <a:avLst/>
          </a:prstGeom>
          <a:noFill/>
        </p:spPr>
        <p:txBody>
          <a:bodyPr wrap="square" tIns="155448" bIns="9144" anchor="ctr">
            <a:spAutoFit/>
          </a:bodyPr>
          <a:lstStyle/>
          <a:p>
            <a:pPr marL="233363" lvl="0" defTabSz="914400">
              <a:spcBef>
                <a:spcPct val="20000"/>
              </a:spcBef>
            </a:pPr>
            <a:r>
              <a:rPr lang="en-US" sz="900" i="1" dirty="0"/>
              <a:t>Please feel free to share any other comments or concerns regarding your agency’s IT security challenges and success </a:t>
            </a:r>
            <a:r>
              <a:rPr lang="en-US" sz="900" i="1" dirty="0" smtClean="0"/>
              <a:t>stories.</a:t>
            </a:r>
            <a:endParaRPr lang="en-US" sz="900" i="1" dirty="0"/>
          </a:p>
        </p:txBody>
      </p:sp>
      <p:sp>
        <p:nvSpPr>
          <p:cNvPr id="12" name="TextBox 11"/>
          <p:cNvSpPr txBox="1"/>
          <p:nvPr/>
        </p:nvSpPr>
        <p:spPr>
          <a:xfrm>
            <a:off x="505227" y="1682044"/>
            <a:ext cx="8181573" cy="3967240"/>
          </a:xfrm>
          <a:prstGeom prst="rect">
            <a:avLst/>
          </a:prstGeom>
          <a:solidFill>
            <a:schemeClr val="accent2"/>
          </a:solidFill>
        </p:spPr>
        <p:txBody>
          <a:bodyPr wrap="square" lIns="182880" tIns="118872" rIns="182880" bIns="182880" rtlCol="0">
            <a:spAutoFit/>
          </a:bodyPr>
          <a:lstStyle/>
          <a:p>
            <a:pPr lvl="0">
              <a:lnSpc>
                <a:spcPct val="100000"/>
              </a:lnSpc>
            </a:pPr>
            <a:r>
              <a:rPr lang="en-US" sz="1400" i="1" dirty="0" smtClean="0"/>
              <a:t>It </a:t>
            </a:r>
            <a:r>
              <a:rPr lang="en-US" sz="1400" i="1" dirty="0"/>
              <a:t>is a huge priority to address </a:t>
            </a:r>
            <a:r>
              <a:rPr lang="en-US" sz="1400" i="1" dirty="0" smtClean="0"/>
              <a:t>them [security breaches] </a:t>
            </a:r>
            <a:r>
              <a:rPr lang="en-US" sz="1400" i="1" dirty="0"/>
              <a:t>and we are doing our best within our </a:t>
            </a:r>
            <a:r>
              <a:rPr lang="en-US" sz="1400" i="1" dirty="0" smtClean="0"/>
              <a:t>allotted funding. </a:t>
            </a:r>
            <a:r>
              <a:rPr lang="en-US" sz="1400" dirty="0" smtClean="0"/>
              <a:t>(IT Analyst, VA)</a:t>
            </a:r>
          </a:p>
          <a:p>
            <a:pPr lvl="0">
              <a:lnSpc>
                <a:spcPct val="100000"/>
              </a:lnSpc>
            </a:pPr>
            <a:endParaRPr lang="en-US" sz="1400" dirty="0" smtClean="0"/>
          </a:p>
          <a:p>
            <a:pPr lvl="0">
              <a:lnSpc>
                <a:spcPct val="100000"/>
              </a:lnSpc>
            </a:pPr>
            <a:r>
              <a:rPr lang="en-US" sz="1400" i="1" dirty="0"/>
              <a:t>Security is a challenge, and the enemy is increasingly sophisticated, keeping ahead of technology advances and ever increasingly attempting to break into our networks</a:t>
            </a:r>
            <a:r>
              <a:rPr lang="en-US" sz="1400" i="1" dirty="0" smtClean="0"/>
              <a:t>. </a:t>
            </a:r>
            <a:r>
              <a:rPr lang="en-US" sz="1400" dirty="0" smtClean="0"/>
              <a:t>(Chief Engineer, Army)</a:t>
            </a:r>
          </a:p>
          <a:p>
            <a:pPr lvl="0">
              <a:lnSpc>
                <a:spcPct val="100000"/>
              </a:lnSpc>
            </a:pPr>
            <a:endParaRPr lang="en-US" sz="1400" dirty="0"/>
          </a:p>
          <a:p>
            <a:pPr lvl="0">
              <a:lnSpc>
                <a:spcPct val="100000"/>
              </a:lnSpc>
            </a:pPr>
            <a:r>
              <a:rPr lang="en-US" sz="1400" i="1" dirty="0"/>
              <a:t>Interestingly we have positioned </a:t>
            </a:r>
            <a:r>
              <a:rPr lang="en-US" sz="1400" i="1" dirty="0" smtClean="0"/>
              <a:t>ourselves relatively </a:t>
            </a:r>
            <a:r>
              <a:rPr lang="en-US" sz="1400" i="1" dirty="0"/>
              <a:t>strongly against external threats, but it is the accidental or malicious insider threat which has caused us more problems. People do what they want to do and there are so many people (particularly younger) who view security as interference and also have some skills to </a:t>
            </a:r>
            <a:r>
              <a:rPr lang="en-US" sz="1400" i="1" dirty="0" smtClean="0"/>
              <a:t>successfully </a:t>
            </a:r>
            <a:r>
              <a:rPr lang="en-US" sz="1400" i="1" dirty="0"/>
              <a:t>work around security protocols. </a:t>
            </a:r>
            <a:r>
              <a:rPr lang="en-US" sz="1400" dirty="0" smtClean="0"/>
              <a:t>(Director of Operations, DCMA)</a:t>
            </a:r>
          </a:p>
          <a:p>
            <a:pPr lvl="0">
              <a:lnSpc>
                <a:spcPct val="100000"/>
              </a:lnSpc>
            </a:pPr>
            <a:endParaRPr lang="en-US" sz="1400" dirty="0"/>
          </a:p>
          <a:p>
            <a:pPr lvl="0">
              <a:lnSpc>
                <a:spcPct val="100000"/>
              </a:lnSpc>
            </a:pPr>
            <a:r>
              <a:rPr lang="en-US" sz="1400" i="1" dirty="0"/>
              <a:t>The </a:t>
            </a:r>
            <a:r>
              <a:rPr lang="en-US" sz="1400" i="1" dirty="0" smtClean="0"/>
              <a:t>employees </a:t>
            </a:r>
            <a:r>
              <a:rPr lang="en-US" sz="1400" i="1" dirty="0"/>
              <a:t>just need to get used to "The Suck" of </a:t>
            </a:r>
            <a:r>
              <a:rPr lang="en-US" sz="1400" i="1" dirty="0" smtClean="0"/>
              <a:t>security. </a:t>
            </a:r>
            <a:r>
              <a:rPr lang="en-US" sz="1400" i="1" dirty="0"/>
              <a:t>It will take time to work in an  environment which is designed to protect the organization and the individual</a:t>
            </a:r>
            <a:r>
              <a:rPr lang="en-US" sz="1400" i="1" dirty="0" smtClean="0"/>
              <a:t>. </a:t>
            </a:r>
            <a:r>
              <a:rPr lang="en-US" sz="1400" dirty="0" smtClean="0"/>
              <a:t>(Defense Coordinating Officer, Army)</a:t>
            </a:r>
          </a:p>
          <a:p>
            <a:pPr lvl="0">
              <a:lnSpc>
                <a:spcPct val="100000"/>
              </a:lnSpc>
            </a:pPr>
            <a:endParaRPr lang="en-US" sz="1400" dirty="0"/>
          </a:p>
          <a:p>
            <a:pPr lvl="0">
              <a:lnSpc>
                <a:spcPct val="100000"/>
              </a:lnSpc>
            </a:pPr>
            <a:r>
              <a:rPr lang="en-US" sz="1400" i="1" dirty="0" smtClean="0"/>
              <a:t>Our </a:t>
            </a:r>
            <a:r>
              <a:rPr lang="en-US" sz="1400" i="1" dirty="0"/>
              <a:t>security holes begin at the top. </a:t>
            </a:r>
            <a:r>
              <a:rPr lang="en-US" sz="1400" i="1" dirty="0" smtClean="0"/>
              <a:t>[Senior managers] expect </a:t>
            </a:r>
            <a:r>
              <a:rPr lang="en-US" sz="1400" i="1" dirty="0"/>
              <a:t>that they are protected and they are above any security holes - to the effect, they insist on admin rights to network resources. The administration supports this view and turn a "blind eye" to the </a:t>
            </a:r>
            <a:r>
              <a:rPr lang="en-US" sz="1400" i="1" dirty="0" smtClean="0"/>
              <a:t>risk. </a:t>
            </a:r>
            <a:r>
              <a:rPr lang="en-US" sz="1400" dirty="0" smtClean="0"/>
              <a:t>(Network Manager, Federal Agency)</a:t>
            </a:r>
          </a:p>
        </p:txBody>
      </p:sp>
      <p:sp>
        <p:nvSpPr>
          <p:cNvPr id="13" name="TextBox 12"/>
          <p:cNvSpPr txBox="1"/>
          <p:nvPr/>
        </p:nvSpPr>
        <p:spPr>
          <a:xfrm>
            <a:off x="60534" y="1073002"/>
            <a:ext cx="1805486" cy="1533250"/>
          </a:xfrm>
          <a:prstGeom prst="rect">
            <a:avLst/>
          </a:prstGeom>
          <a:noFill/>
        </p:spPr>
        <p:txBody>
          <a:bodyPr wrap="square" rtlCol="0">
            <a:spAutoFit/>
          </a:bodyPr>
          <a:lstStyle/>
          <a:p>
            <a:r>
              <a:rPr lang="en-US" sz="8800" i="0" kern="1400" dirty="0" smtClean="0">
                <a:solidFill>
                  <a:schemeClr val="tx2"/>
                </a:solidFill>
                <a:latin typeface="Arial Black" pitchFamily="34" charset="0"/>
                <a:cs typeface="Adobe Arabic" pitchFamily="18" charset="-78"/>
              </a:rPr>
              <a:t>“</a:t>
            </a:r>
            <a:endParaRPr lang="en-US" sz="8800" i="0" kern="1400" dirty="0">
              <a:solidFill>
                <a:schemeClr val="tx2"/>
              </a:solidFill>
              <a:latin typeface="Arial Black" pitchFamily="34" charset="0"/>
              <a:cs typeface="Adobe Arabic" pitchFamily="18" charset="-78"/>
            </a:endParaRPr>
          </a:p>
        </p:txBody>
      </p:sp>
    </p:spTree>
    <p:extLst>
      <p:ext uri="{BB962C8B-B14F-4D97-AF65-F5344CB8AC3E}">
        <p14:creationId xmlns:p14="http://schemas.microsoft.com/office/powerpoint/2010/main" val="26584083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8"/>
          </p:nvPr>
        </p:nvSpPr>
        <p:spPr>
          <a:xfrm>
            <a:off x="457200" y="686513"/>
            <a:ext cx="8147304" cy="687387"/>
          </a:xfrm>
        </p:spPr>
        <p:txBody>
          <a:bodyPr/>
          <a:lstStyle/>
          <a:p>
            <a:r>
              <a:rPr lang="en-US" dirty="0" smtClean="0"/>
              <a:t>Background and Objectives</a:t>
            </a:r>
            <a:endParaRPr lang="en-US" dirty="0"/>
          </a:p>
        </p:txBody>
      </p:sp>
      <p:sp>
        <p:nvSpPr>
          <p:cNvPr id="4" name="Slide Number Placeholder 3"/>
          <p:cNvSpPr>
            <a:spLocks noGrp="1"/>
          </p:cNvSpPr>
          <p:nvPr>
            <p:ph type="sldNum" sz="quarter" idx="16"/>
          </p:nvPr>
        </p:nvSpPr>
        <p:spPr/>
        <p:txBody>
          <a:bodyPr/>
          <a:lstStyle/>
          <a:p>
            <a:fld id="{C87959B8-3C14-494A-BA72-BB41BB37CE04}" type="slidenum">
              <a:rPr lang="en-US" smtClean="0"/>
              <a:pPr/>
              <a:t>2</a:t>
            </a:fld>
            <a:endParaRPr lang="en-US" dirty="0"/>
          </a:p>
        </p:txBody>
      </p:sp>
      <p:sp>
        <p:nvSpPr>
          <p:cNvPr id="12" name="Text Placeholder 11"/>
          <p:cNvSpPr>
            <a:spLocks noGrp="1"/>
          </p:cNvSpPr>
          <p:nvPr>
            <p:ph type="body" sz="quarter" idx="20"/>
          </p:nvPr>
        </p:nvSpPr>
        <p:spPr>
          <a:xfrm>
            <a:off x="457200" y="1411934"/>
            <a:ext cx="8147304" cy="4858420"/>
          </a:xfrm>
        </p:spPr>
        <p:txBody>
          <a:bodyPr>
            <a:noAutofit/>
          </a:bodyPr>
          <a:lstStyle/>
          <a:p>
            <a:pPr>
              <a:spcBef>
                <a:spcPts val="432"/>
              </a:spcBef>
              <a:spcAft>
                <a:spcPts val="432"/>
              </a:spcAft>
            </a:pPr>
            <a:r>
              <a:rPr lang="en-US" dirty="0" smtClean="0"/>
              <a:t>SolarWinds contracted Market Connections to design and conduct an online survey among 200 federal government IT decision makers and influencers in December 2014. SolarWinds was not revealed as the sponsor of the survey.</a:t>
            </a:r>
          </a:p>
          <a:p>
            <a:pPr>
              <a:spcBef>
                <a:spcPts val="432"/>
              </a:spcBef>
              <a:spcAft>
                <a:spcPts val="432"/>
              </a:spcAft>
            </a:pPr>
            <a:endParaRPr lang="en-US" sz="1000" dirty="0" smtClean="0"/>
          </a:p>
          <a:p>
            <a:pPr>
              <a:spcBef>
                <a:spcPts val="432"/>
              </a:spcBef>
              <a:spcAft>
                <a:spcPts val="432"/>
              </a:spcAft>
            </a:pPr>
            <a:r>
              <a:rPr lang="en-US" dirty="0" smtClean="0"/>
              <a:t>The main objectives of the survey were to:</a:t>
            </a:r>
          </a:p>
          <a:p>
            <a:pPr marL="285750" indent="-285750">
              <a:spcBef>
                <a:spcPts val="432"/>
              </a:spcBef>
              <a:spcAft>
                <a:spcPts val="432"/>
              </a:spcAft>
              <a:buFont typeface="Arial" panose="020B0604020202020204" pitchFamily="34" charset="0"/>
              <a:buChar char="•"/>
            </a:pPr>
            <a:r>
              <a:rPr lang="en-US" b="0" dirty="0" smtClean="0">
                <a:solidFill>
                  <a:schemeClr val="tx1"/>
                </a:solidFill>
              </a:rPr>
              <a:t>Determine challenges faced by IT professionals to prevent insider and external IT security threats</a:t>
            </a:r>
          </a:p>
          <a:p>
            <a:pPr marL="285750" indent="-285750">
              <a:spcBef>
                <a:spcPts val="432"/>
              </a:spcBef>
              <a:spcAft>
                <a:spcPts val="432"/>
              </a:spcAft>
              <a:buFont typeface="Arial" panose="020B0604020202020204" pitchFamily="34" charset="0"/>
              <a:buChar char="•"/>
            </a:pPr>
            <a:r>
              <a:rPr lang="en-US" b="0" dirty="0" smtClean="0">
                <a:solidFill>
                  <a:schemeClr val="tx1"/>
                </a:solidFill>
              </a:rPr>
              <a:t>Gauge confidence levels of combating </a:t>
            </a:r>
            <a:r>
              <a:rPr lang="en-US" b="0" dirty="0">
                <a:solidFill>
                  <a:schemeClr val="tx1"/>
                </a:solidFill>
              </a:rPr>
              <a:t>insider and external IT security </a:t>
            </a:r>
            <a:r>
              <a:rPr lang="en-US" b="0" dirty="0" smtClean="0">
                <a:solidFill>
                  <a:schemeClr val="tx1"/>
                </a:solidFill>
              </a:rPr>
              <a:t>threats </a:t>
            </a:r>
          </a:p>
          <a:p>
            <a:pPr marL="285750" indent="-285750">
              <a:spcBef>
                <a:spcPts val="432"/>
              </a:spcBef>
              <a:spcAft>
                <a:spcPts val="432"/>
              </a:spcAft>
              <a:buFont typeface="Arial" panose="020B0604020202020204" pitchFamily="34" charset="0"/>
              <a:buChar char="•"/>
            </a:pPr>
            <a:r>
              <a:rPr lang="en-US" b="0" dirty="0" smtClean="0">
                <a:solidFill>
                  <a:schemeClr val="tx1"/>
                </a:solidFill>
              </a:rPr>
              <a:t>Measure change in concern and investment of resources in addressing threats</a:t>
            </a:r>
          </a:p>
          <a:p>
            <a:pPr marL="285750" indent="-285750">
              <a:spcBef>
                <a:spcPts val="432"/>
              </a:spcBef>
              <a:spcAft>
                <a:spcPts val="432"/>
              </a:spcAft>
              <a:buFont typeface="Arial" panose="020B0604020202020204" pitchFamily="34" charset="0"/>
              <a:buChar char="•"/>
            </a:pPr>
            <a:r>
              <a:rPr lang="en-US" b="0" dirty="0" smtClean="0">
                <a:solidFill>
                  <a:schemeClr val="tx1"/>
                </a:solidFill>
              </a:rPr>
              <a:t>Determine the most important IT security tools used to mitigate risk associated with insider and external threats</a:t>
            </a:r>
          </a:p>
          <a:p>
            <a:pPr marL="285750" indent="-285750">
              <a:spcBef>
                <a:spcPts val="432"/>
              </a:spcBef>
              <a:spcAft>
                <a:spcPts val="432"/>
              </a:spcAft>
              <a:buFont typeface="Arial" panose="020B0604020202020204" pitchFamily="34" charset="0"/>
              <a:buChar char="•"/>
            </a:pPr>
            <a:r>
              <a:rPr lang="en-US" b="0" dirty="0" smtClean="0">
                <a:solidFill>
                  <a:schemeClr val="tx1"/>
                </a:solidFill>
              </a:rPr>
              <a:t>Quantify common causes of IT security breaches caused by the careless employee</a:t>
            </a:r>
          </a:p>
          <a:p>
            <a:pPr lvl="0">
              <a:spcBef>
                <a:spcPts val="432"/>
              </a:spcBef>
              <a:spcAft>
                <a:spcPts val="432"/>
              </a:spcAft>
              <a:buClr>
                <a:srgbClr val="621B4B"/>
              </a:buClr>
            </a:pPr>
            <a:endParaRPr lang="en-US" sz="1000" dirty="0" smtClean="0">
              <a:solidFill>
                <a:srgbClr val="621B4B"/>
              </a:solidFill>
            </a:endParaRPr>
          </a:p>
          <a:p>
            <a:pPr lvl="0">
              <a:spcBef>
                <a:spcPts val="432"/>
              </a:spcBef>
              <a:spcAft>
                <a:spcPts val="432"/>
              </a:spcAft>
              <a:buClr>
                <a:srgbClr val="621B4B"/>
              </a:buClr>
            </a:pPr>
            <a:r>
              <a:rPr lang="en-US" dirty="0" smtClean="0">
                <a:solidFill>
                  <a:srgbClr val="621B4B"/>
                </a:solidFill>
              </a:rPr>
              <a:t>Throughout </a:t>
            </a:r>
            <a:r>
              <a:rPr lang="en-US" dirty="0">
                <a:solidFill>
                  <a:srgbClr val="621B4B"/>
                </a:solidFill>
              </a:rPr>
              <a:t>the report, notable significant differences are reported.</a:t>
            </a:r>
          </a:p>
          <a:p>
            <a:pPr lvl="0">
              <a:spcBef>
                <a:spcPts val="432"/>
              </a:spcBef>
              <a:spcAft>
                <a:spcPts val="432"/>
              </a:spcAft>
              <a:buClr>
                <a:srgbClr val="621B4B"/>
              </a:buClr>
            </a:pPr>
            <a:r>
              <a:rPr lang="en-US" dirty="0" smtClean="0">
                <a:solidFill>
                  <a:srgbClr val="621B4B"/>
                </a:solidFill>
              </a:rPr>
              <a:t>Due </a:t>
            </a:r>
            <a:r>
              <a:rPr lang="en-US" dirty="0">
                <a:solidFill>
                  <a:srgbClr val="621B4B"/>
                </a:solidFill>
              </a:rPr>
              <a:t>to rounding, graphs may not add up to 100%.</a:t>
            </a:r>
          </a:p>
        </p:txBody>
      </p:sp>
      <p:sp>
        <p:nvSpPr>
          <p:cNvPr id="6" name="Text Placeholder 6"/>
          <p:cNvSpPr>
            <a:spLocks noGrp="1"/>
          </p:cNvSpPr>
          <p:nvPr>
            <p:ph type="body" sz="quarter" idx="17"/>
          </p:nvPr>
        </p:nvSpPr>
        <p:spPr>
          <a:xfrm>
            <a:off x="457200" y="13446"/>
            <a:ext cx="7848600" cy="530352"/>
          </a:xfrm>
        </p:spPr>
        <p:txBody>
          <a:bodyPr/>
          <a:lstStyle/>
          <a:p>
            <a:r>
              <a:rPr lang="en-US" dirty="0" smtClean="0"/>
              <a:t>BACKGROUND AND Objectives</a:t>
            </a:r>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46690" y="675150"/>
            <a:ext cx="1554480" cy="354936"/>
          </a:xfrm>
          <a:prstGeom prst="rect">
            <a:avLst/>
          </a:prstGeom>
        </p:spPr>
      </p:pic>
    </p:spTree>
    <p:extLst>
      <p:ext uri="{BB962C8B-B14F-4D97-AF65-F5344CB8AC3E}">
        <p14:creationId xmlns:p14="http://schemas.microsoft.com/office/powerpoint/2010/main" val="3112987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body" sz="quarter" idx="18"/>
          </p:nvPr>
        </p:nvSpPr>
        <p:spPr>
          <a:xfrm>
            <a:off x="457200" y="914400"/>
            <a:ext cx="8567738" cy="687387"/>
          </a:xfrm>
        </p:spPr>
        <p:txBody>
          <a:bodyPr/>
          <a:lstStyle/>
          <a:p>
            <a:r>
              <a:rPr lang="en-US" dirty="0" smtClean="0"/>
              <a:t>Contact Information</a:t>
            </a:r>
            <a:endParaRPr lang="en-US" dirty="0"/>
          </a:p>
        </p:txBody>
      </p:sp>
      <p:sp>
        <p:nvSpPr>
          <p:cNvPr id="11" name="Text Placeholder 10"/>
          <p:cNvSpPr>
            <a:spLocks noGrp="1"/>
          </p:cNvSpPr>
          <p:nvPr>
            <p:ph type="body" sz="quarter" idx="17"/>
          </p:nvPr>
        </p:nvSpPr>
        <p:spPr/>
        <p:txBody>
          <a:bodyPr/>
          <a:lstStyle/>
          <a:p>
            <a:pPr lvl="0"/>
            <a:r>
              <a:rPr lang="en-US" dirty="0" smtClean="0">
                <a:solidFill>
                  <a:srgbClr val="FFFFFF"/>
                </a:solidFill>
              </a:rPr>
              <a:t>RESEARCH TO INFORM YOUR BUSINESS DECISIONS</a:t>
            </a:r>
          </a:p>
        </p:txBody>
      </p:sp>
      <p:sp>
        <p:nvSpPr>
          <p:cNvPr id="13" name="Text Placeholder 12"/>
          <p:cNvSpPr>
            <a:spLocks noGrp="1"/>
          </p:cNvSpPr>
          <p:nvPr>
            <p:ph type="body" sz="quarter" idx="20"/>
          </p:nvPr>
        </p:nvSpPr>
        <p:spPr>
          <a:xfrm>
            <a:off x="441433" y="2796346"/>
            <a:ext cx="8391671" cy="2863336"/>
          </a:xfrm>
        </p:spPr>
        <p:txBody>
          <a:bodyPr>
            <a:noAutofit/>
          </a:bodyPr>
          <a:lstStyle/>
          <a:p>
            <a:pPr marL="0" lvl="0" indent="0">
              <a:buClr>
                <a:srgbClr val="A50021"/>
              </a:buClr>
              <a:buSzPct val="80000"/>
              <a:buNone/>
              <a:defRPr/>
            </a:pPr>
            <a:r>
              <a:rPr lang="en-US" kern="0" dirty="0" smtClean="0">
                <a:solidFill>
                  <a:srgbClr val="621B4B"/>
                </a:solidFill>
              </a:rPr>
              <a:t>Laurie Morrow, Director of Research </a:t>
            </a:r>
            <a:r>
              <a:rPr lang="en-US" kern="0" dirty="0" smtClean="0"/>
              <a:t>Services </a:t>
            </a:r>
            <a:r>
              <a:rPr lang="en-US" kern="0" dirty="0"/>
              <a:t>|  Market Connections, Inc.</a:t>
            </a:r>
          </a:p>
          <a:p>
            <a:pPr marL="0" lvl="0" indent="0" fontAlgn="auto">
              <a:lnSpc>
                <a:spcPct val="90000"/>
              </a:lnSpc>
              <a:spcBef>
                <a:spcPts val="936"/>
              </a:spcBef>
              <a:spcAft>
                <a:spcPts val="0"/>
              </a:spcAft>
              <a:buClr>
                <a:srgbClr val="A50021"/>
              </a:buClr>
              <a:buSzPct val="80000"/>
              <a:buNone/>
              <a:defRPr/>
            </a:pPr>
            <a:r>
              <a:rPr lang="en-US" b="0" kern="0" dirty="0">
                <a:solidFill>
                  <a:schemeClr val="tx1"/>
                </a:solidFill>
              </a:rPr>
              <a:t>14555 Avion Parkway, Suite 125 | Chantilly, VA 20151 | 703.378.2025, ext. </a:t>
            </a:r>
            <a:r>
              <a:rPr lang="en-US" b="0" kern="0" dirty="0" smtClean="0">
                <a:solidFill>
                  <a:schemeClr val="tx1"/>
                </a:solidFill>
              </a:rPr>
              <a:t>101</a:t>
            </a:r>
            <a:endParaRPr lang="en-US" b="0" kern="0" dirty="0">
              <a:solidFill>
                <a:schemeClr val="tx1"/>
              </a:solidFill>
            </a:endParaRPr>
          </a:p>
          <a:p>
            <a:pPr marL="0" lvl="0" indent="0">
              <a:lnSpc>
                <a:spcPct val="90000"/>
              </a:lnSpc>
              <a:buClr>
                <a:srgbClr val="A50021"/>
              </a:buClr>
              <a:buSzPct val="80000"/>
              <a:buNone/>
              <a:defRPr/>
            </a:pPr>
            <a:r>
              <a:rPr lang="en-US" u="sng" kern="0" dirty="0" smtClean="0"/>
              <a:t>LaurieM@marketconnectionsinc.com </a:t>
            </a:r>
            <a:endParaRPr lang="en-US" kern="0" dirty="0"/>
          </a:p>
          <a:p>
            <a:pPr>
              <a:buNone/>
            </a:pPr>
            <a:endParaRPr lang="en-US" dirty="0" smtClean="0">
              <a:latin typeface="+mj-lt"/>
            </a:endParaRPr>
          </a:p>
          <a:p>
            <a:pPr marL="0" indent="0">
              <a:buClr>
                <a:srgbClr val="A50021"/>
              </a:buClr>
              <a:buSzPct val="80000"/>
              <a:buNone/>
              <a:defRPr/>
            </a:pPr>
            <a:r>
              <a:rPr lang="en-US" dirty="0"/>
              <a:t>Lisa M. Sherwin </a:t>
            </a:r>
            <a:r>
              <a:rPr lang="en-US" dirty="0" err="1" smtClean="0"/>
              <a:t>Wulf</a:t>
            </a:r>
            <a:r>
              <a:rPr lang="en-US" kern="0" dirty="0" smtClean="0">
                <a:solidFill>
                  <a:srgbClr val="621B4B"/>
                </a:solidFill>
              </a:rPr>
              <a:t>, </a:t>
            </a:r>
            <a:r>
              <a:rPr lang="en-US" dirty="0"/>
              <a:t>Federal Marketing </a:t>
            </a:r>
            <a:r>
              <a:rPr lang="en-US" dirty="0" smtClean="0"/>
              <a:t>Leader </a:t>
            </a:r>
            <a:r>
              <a:rPr lang="en-US" kern="0" dirty="0"/>
              <a:t>|  </a:t>
            </a:r>
            <a:r>
              <a:rPr lang="en-US" kern="0" dirty="0" smtClean="0"/>
              <a:t>SolarWinds</a:t>
            </a:r>
            <a:endParaRPr lang="en-US" dirty="0" smtClean="0"/>
          </a:p>
          <a:p>
            <a:pPr marL="0" indent="0">
              <a:buClr>
                <a:srgbClr val="A50021"/>
              </a:buClr>
              <a:buSzPct val="80000"/>
              <a:buNone/>
              <a:defRPr/>
            </a:pPr>
            <a:r>
              <a:rPr lang="en-US" b="0" kern="0" dirty="0" smtClean="0">
                <a:solidFill>
                  <a:schemeClr val="tx1"/>
                </a:solidFill>
              </a:rPr>
              <a:t>703.234.5386</a:t>
            </a:r>
            <a:endParaRPr lang="en-US" b="0" kern="0" dirty="0">
              <a:solidFill>
                <a:schemeClr val="tx1"/>
              </a:solidFill>
            </a:endParaRPr>
          </a:p>
          <a:p>
            <a:pPr marL="0" lvl="0" indent="0">
              <a:lnSpc>
                <a:spcPct val="90000"/>
              </a:lnSpc>
              <a:buClr>
                <a:srgbClr val="A50021"/>
              </a:buClr>
              <a:buSzPct val="80000"/>
              <a:buNone/>
              <a:defRPr/>
            </a:pPr>
            <a:r>
              <a:rPr lang="en-US" u="sng" kern="0" dirty="0" smtClean="0">
                <a:hlinkClick r:id="rId3"/>
              </a:rPr>
              <a:t>Lisa.SherwinWulf@solarwinds.com</a:t>
            </a:r>
            <a:r>
              <a:rPr lang="en-US" u="sng" kern="0" dirty="0" smtClean="0"/>
              <a:t>           </a:t>
            </a:r>
          </a:p>
          <a:p>
            <a:pPr marL="0" lvl="0" indent="0">
              <a:lnSpc>
                <a:spcPct val="90000"/>
              </a:lnSpc>
              <a:buClr>
                <a:srgbClr val="A50021"/>
              </a:buClr>
              <a:buSzPct val="80000"/>
              <a:buNone/>
              <a:defRPr/>
            </a:pPr>
            <a:r>
              <a:rPr lang="en-US" u="sng" kern="0" dirty="0" smtClean="0">
                <a:latin typeface="+mj-lt"/>
                <a:hlinkClick r:id="rId4"/>
              </a:rPr>
              <a:t>www.solarwinds.com/federal</a:t>
            </a:r>
            <a:endParaRPr lang="en-US" u="sng" kern="0" dirty="0" smtClean="0">
              <a:latin typeface="+mj-lt"/>
            </a:endParaRPr>
          </a:p>
          <a:p>
            <a:pPr marL="0" indent="0">
              <a:buNone/>
            </a:pPr>
            <a:r>
              <a:rPr lang="en-US" dirty="0"/>
              <a:t>LinkedIn: </a:t>
            </a:r>
            <a:r>
              <a:rPr lang="en-US" u="sng" dirty="0" err="1">
                <a:hlinkClick r:id="rId5"/>
              </a:rPr>
              <a:t>SolarWinds</a:t>
            </a:r>
            <a:r>
              <a:rPr lang="en-US" u="sng" dirty="0">
                <a:hlinkClick r:id="rId5"/>
              </a:rPr>
              <a:t> Government</a:t>
            </a:r>
            <a:r>
              <a:rPr lang="en-US" dirty="0">
                <a:hlinkClick r:id="rId5"/>
              </a:rPr>
              <a:t> </a:t>
            </a:r>
            <a:endParaRPr lang="en-US" dirty="0"/>
          </a:p>
        </p:txBody>
      </p:sp>
      <p:pic>
        <p:nvPicPr>
          <p:cNvPr id="14" name="Picture 6" descr="MClogo_rgb.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984895" y="858607"/>
            <a:ext cx="386397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Slide Number Placeholder 14"/>
          <p:cNvSpPr>
            <a:spLocks noGrp="1"/>
          </p:cNvSpPr>
          <p:nvPr>
            <p:ph type="sldNum" sz="quarter" idx="16"/>
          </p:nvPr>
        </p:nvSpPr>
        <p:spPr/>
        <p:txBody>
          <a:bodyPr/>
          <a:lstStyle/>
          <a:p>
            <a:fld id="{C87959B8-3C14-494A-BA72-BB41BB37CE04}" type="slidenum">
              <a:rPr lang="en-US" smtClean="0"/>
              <a:pPr/>
              <a:t>20</a:t>
            </a:fld>
            <a:endParaRPr lang="en-US" dirty="0"/>
          </a:p>
        </p:txBody>
      </p:sp>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113884" y="1934320"/>
            <a:ext cx="2560320" cy="584605"/>
          </a:xfrm>
          <a:prstGeom prst="rect">
            <a:avLst/>
          </a:prstGeom>
        </p:spPr>
      </p:pic>
    </p:spTree>
    <p:extLst>
      <p:ext uri="{BB962C8B-B14F-4D97-AF65-F5344CB8AC3E}">
        <p14:creationId xmlns:p14="http://schemas.microsoft.com/office/powerpoint/2010/main" val="35884807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33E4F217-4639-D348-A19D-62F7B8EF687E}" type="slidenum">
              <a:rPr lang="en-US" smtClean="0"/>
              <a:pPr/>
              <a:t>3</a:t>
            </a:fld>
            <a:endParaRPr lang="en-US" dirty="0"/>
          </a:p>
        </p:txBody>
      </p:sp>
      <p:sp>
        <p:nvSpPr>
          <p:cNvPr id="5" name="Text Placeholder 4"/>
          <p:cNvSpPr>
            <a:spLocks noGrp="1"/>
          </p:cNvSpPr>
          <p:nvPr>
            <p:ph type="body" sz="quarter" idx="18"/>
          </p:nvPr>
        </p:nvSpPr>
        <p:spPr>
          <a:xfrm>
            <a:off x="457200" y="674909"/>
            <a:ext cx="8147304" cy="551245"/>
          </a:xfrm>
        </p:spPr>
        <p:txBody>
          <a:bodyPr/>
          <a:lstStyle/>
          <a:p>
            <a:pPr>
              <a:lnSpc>
                <a:spcPct val="90000"/>
              </a:lnSpc>
              <a:spcBef>
                <a:spcPts val="300"/>
              </a:spcBef>
            </a:pPr>
            <a:r>
              <a:rPr lang="en-US" dirty="0" smtClean="0"/>
              <a:t>Organizations Represented</a:t>
            </a:r>
            <a:endParaRPr lang="en-US" dirty="0"/>
          </a:p>
        </p:txBody>
      </p:sp>
      <p:sp>
        <p:nvSpPr>
          <p:cNvPr id="2" name="Text Placeholder 1"/>
          <p:cNvSpPr>
            <a:spLocks noGrp="1"/>
          </p:cNvSpPr>
          <p:nvPr>
            <p:ph type="body" sz="quarter" idx="17"/>
          </p:nvPr>
        </p:nvSpPr>
        <p:spPr/>
        <p:txBody>
          <a:bodyPr/>
          <a:lstStyle/>
          <a:p>
            <a:r>
              <a:rPr lang="en-US" dirty="0"/>
              <a:t>Respondent Classifications</a:t>
            </a:r>
          </a:p>
        </p:txBody>
      </p:sp>
      <p:sp>
        <p:nvSpPr>
          <p:cNvPr id="12" name="Text Placeholder 1"/>
          <p:cNvSpPr txBox="1">
            <a:spLocks/>
          </p:cNvSpPr>
          <p:nvPr/>
        </p:nvSpPr>
        <p:spPr>
          <a:xfrm>
            <a:off x="457200" y="1221082"/>
            <a:ext cx="8474324" cy="1394795"/>
          </a:xfrm>
          <a:prstGeom prst="rect">
            <a:avLst/>
          </a:prstGeom>
        </p:spPr>
        <p:txBody>
          <a:bodyPr/>
          <a:lstStyle/>
          <a:p>
            <a:pPr marL="285750" indent="-285750">
              <a:spcBef>
                <a:spcPts val="300"/>
              </a:spcBef>
              <a:buClr>
                <a:srgbClr val="621B4B"/>
              </a:buClr>
              <a:buFont typeface="Arial" pitchFamily="34" charset="0"/>
              <a:buChar char="•"/>
            </a:pPr>
            <a:r>
              <a:rPr lang="en-US" sz="1600" dirty="0" smtClean="0"/>
              <a:t>If </a:t>
            </a:r>
            <a:r>
              <a:rPr lang="en-US" sz="1600" dirty="0"/>
              <a:t>a respondent did not work for any of the specific </a:t>
            </a:r>
            <a:r>
              <a:rPr lang="en-US" sz="1600" dirty="0" smtClean="0"/>
              <a:t>organization </a:t>
            </a:r>
            <a:r>
              <a:rPr lang="en-US" sz="1600" dirty="0"/>
              <a:t>types noted </a:t>
            </a:r>
            <a:r>
              <a:rPr lang="en-US" sz="1600" dirty="0" smtClean="0"/>
              <a:t>below, </a:t>
            </a:r>
            <a:r>
              <a:rPr lang="en-US" sz="1600" dirty="0"/>
              <a:t>the survey was terminated</a:t>
            </a:r>
            <a:r>
              <a:rPr lang="en-US" sz="1600" dirty="0" smtClean="0"/>
              <a:t>.</a:t>
            </a:r>
            <a:endParaRPr lang="en-US" sz="1600" dirty="0"/>
          </a:p>
        </p:txBody>
      </p:sp>
      <p:sp>
        <p:nvSpPr>
          <p:cNvPr id="18" name="Rectangle 17"/>
          <p:cNvSpPr/>
          <p:nvPr/>
        </p:nvSpPr>
        <p:spPr>
          <a:xfrm>
            <a:off x="457200" y="6028453"/>
            <a:ext cx="8173002" cy="443198"/>
          </a:xfrm>
          <a:prstGeom prst="rect">
            <a:avLst/>
          </a:prstGeom>
          <a:noFill/>
        </p:spPr>
        <p:txBody>
          <a:bodyPr wrap="square" tIns="155448" bIns="9144" anchor="ctr">
            <a:spAutoFit/>
          </a:bodyPr>
          <a:lstStyle/>
          <a:p>
            <a:pPr marL="233363" defTabSz="914400">
              <a:spcBef>
                <a:spcPct val="20000"/>
              </a:spcBef>
            </a:pPr>
            <a:r>
              <a:rPr lang="en-US" sz="900" i="1" dirty="0" smtClean="0"/>
              <a:t>Which of the following best describes your current employer?</a:t>
            </a:r>
            <a:br>
              <a:rPr lang="en-US" sz="900" i="1" dirty="0" smtClean="0"/>
            </a:br>
            <a:r>
              <a:rPr lang="en-US" sz="900" i="1" dirty="0" smtClean="0"/>
              <a:t>What agency do you work for?</a:t>
            </a:r>
            <a:endParaRPr lang="en-US" sz="900" i="1" dirty="0"/>
          </a:p>
        </p:txBody>
      </p:sp>
      <p:pic>
        <p:nvPicPr>
          <p:cNvPr id="19" name="Picture 18" descr="question_icon.png"/>
          <p:cNvPicPr>
            <a:picLocks noChangeAspect="1"/>
          </p:cNvPicPr>
          <p:nvPr/>
        </p:nvPicPr>
        <p:blipFill rotWithShape="1">
          <a:blip r:embed="rId3">
            <a:extLst>
              <a:ext uri="{28A0092B-C50C-407E-A947-70E740481C1C}">
                <a14:useLocalDpi xmlns:a14="http://schemas.microsoft.com/office/drawing/2010/main" val="0"/>
              </a:ext>
            </a:extLst>
          </a:blip>
          <a:srcRect l="-1" r="-4229"/>
          <a:stretch/>
        </p:blipFill>
        <p:spPr>
          <a:xfrm>
            <a:off x="490899" y="6134617"/>
            <a:ext cx="8452055" cy="238263"/>
          </a:xfrm>
          <a:prstGeom prst="rect">
            <a:avLst/>
          </a:prstGeom>
          <a:noFill/>
        </p:spPr>
      </p:pic>
      <p:graphicFrame>
        <p:nvGraphicFramePr>
          <p:cNvPr id="14" name="Chart 13"/>
          <p:cNvGraphicFramePr/>
          <p:nvPr>
            <p:extLst>
              <p:ext uri="{D42A27DB-BD31-4B8C-83A1-F6EECF244321}">
                <p14:modId xmlns:p14="http://schemas.microsoft.com/office/powerpoint/2010/main" val="586607017"/>
              </p:ext>
            </p:extLst>
          </p:nvPr>
        </p:nvGraphicFramePr>
        <p:xfrm>
          <a:off x="-189455" y="1872343"/>
          <a:ext cx="5914277" cy="420727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751068475"/>
              </p:ext>
            </p:extLst>
          </p:nvPr>
        </p:nvGraphicFramePr>
        <p:xfrm>
          <a:off x="4828154" y="2021782"/>
          <a:ext cx="4114800" cy="3733800"/>
        </p:xfrm>
        <a:graphic>
          <a:graphicData uri="http://schemas.openxmlformats.org/drawingml/2006/table">
            <a:tbl>
              <a:tblPr firstRow="1" bandRow="1">
                <a:tableStyleId>{5C22544A-7EE6-4342-B048-85BDC9FD1C3A}</a:tableStyleId>
              </a:tblPr>
              <a:tblGrid>
                <a:gridCol w="2057400"/>
                <a:gridCol w="2057400"/>
              </a:tblGrid>
              <a:tr h="457200">
                <a:tc gridSpan="2">
                  <a:txBody>
                    <a:bodyPr/>
                    <a:lstStyle/>
                    <a:p>
                      <a:pPr algn="ctr"/>
                      <a:r>
                        <a:rPr lang="en-US" sz="1600" dirty="0" smtClean="0"/>
                        <a:t>Sample</a:t>
                      </a:r>
                      <a:r>
                        <a:rPr lang="en-US" sz="1600" baseline="0" dirty="0" smtClean="0"/>
                        <a:t> Organizations Represented </a:t>
                      </a:r>
                    </a:p>
                    <a:p>
                      <a:pPr algn="ctr"/>
                      <a:r>
                        <a:rPr lang="en-US" sz="1000" b="0" baseline="0" dirty="0" smtClean="0"/>
                        <a:t>(In Alphabetical Order)</a:t>
                      </a:r>
                    </a:p>
                  </a:txBody>
                  <a:tcPr anchor="ctr"/>
                </a:tc>
                <a:tc hMerge="1">
                  <a:txBody>
                    <a:bodyPr/>
                    <a:lstStyle/>
                    <a:p>
                      <a:endParaRPr lang="en-US" dirty="0">
                        <a:solidFill>
                          <a:schemeClr val="tx1"/>
                        </a:solidFill>
                      </a:endParaRPr>
                    </a:p>
                  </a:txBody>
                  <a:tcPr/>
                </a:tc>
              </a:tr>
              <a:tr h="228600">
                <a:tc>
                  <a:txBody>
                    <a:bodyPr/>
                    <a:lstStyle/>
                    <a:p>
                      <a:pPr algn="ctr" rtl="0" fontAlgn="ctr"/>
                      <a:r>
                        <a:rPr lang="en-US" sz="1150" b="0" i="0" u="none" strike="noStrike" dirty="0">
                          <a:solidFill>
                            <a:schemeClr val="tx1"/>
                          </a:solidFill>
                          <a:effectLst/>
                          <a:latin typeface="Calibri" panose="020F0502020204030204" pitchFamily="34" charset="0"/>
                        </a:rPr>
                        <a:t>Air Force </a:t>
                      </a:r>
                    </a:p>
                  </a:txBody>
                  <a:tcPr marL="7620" marR="7620" marT="762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50" b="0" i="0" u="none" strike="noStrike" dirty="0" smtClean="0">
                          <a:solidFill>
                            <a:schemeClr val="tx1"/>
                          </a:solidFill>
                          <a:effectLst/>
                          <a:latin typeface="Calibri" panose="020F0502020204030204" pitchFamily="34" charset="0"/>
                        </a:rPr>
                        <a:t>Department of the Interior (DOI)</a:t>
                      </a:r>
                      <a:endParaRPr lang="en-US" dirty="0"/>
                    </a:p>
                  </a:txBody>
                  <a:tcPr marL="7620" marR="7620" marT="7620" marB="0" anchor="ctr"/>
                </a:tc>
              </a:tr>
              <a:tr h="228600">
                <a:tc>
                  <a:txBody>
                    <a:bodyPr/>
                    <a:lstStyle/>
                    <a:p>
                      <a:pPr algn="ctr" rtl="0" fontAlgn="ctr"/>
                      <a:r>
                        <a:rPr lang="en-US" sz="1150" b="0" i="0" u="none" strike="noStrike" dirty="0">
                          <a:solidFill>
                            <a:schemeClr val="tx1"/>
                          </a:solidFill>
                          <a:effectLst/>
                          <a:latin typeface="Calibri" panose="020F0502020204030204" pitchFamily="34" charset="0"/>
                        </a:rPr>
                        <a:t>Army</a:t>
                      </a:r>
                    </a:p>
                  </a:txBody>
                  <a:tcPr marL="7620" marR="7620" marT="762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50" b="0" i="0" u="none" strike="noStrike" dirty="0" smtClean="0">
                          <a:solidFill>
                            <a:schemeClr val="tx1"/>
                          </a:solidFill>
                          <a:effectLst/>
                          <a:latin typeface="Calibri" panose="020F0502020204030204" pitchFamily="34" charset="0"/>
                        </a:rPr>
                        <a:t>Department of Transportation (DOT)</a:t>
                      </a:r>
                    </a:p>
                  </a:txBody>
                  <a:tcPr marL="7620" marR="7620" marT="7620" marB="0" anchor="ctr"/>
                </a:tc>
              </a:tr>
              <a:tr h="12732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50" b="0" i="0" u="none" strike="noStrike" dirty="0" smtClean="0">
                          <a:solidFill>
                            <a:schemeClr val="tx1"/>
                          </a:solidFill>
                          <a:effectLst/>
                          <a:latin typeface="Calibri" panose="020F0502020204030204" pitchFamily="34" charset="0"/>
                        </a:rPr>
                        <a:t>Department of Agriculture (USDA)</a:t>
                      </a:r>
                    </a:p>
                  </a:txBody>
                  <a:tcPr marL="7620" marR="7620" marT="7620" marB="0" anchor="ctr"/>
                </a:tc>
                <a:tc>
                  <a:txBody>
                    <a:bodyPr/>
                    <a:lstStyle/>
                    <a:p>
                      <a:pPr algn="ctr" rtl="0" fontAlgn="ctr"/>
                      <a:r>
                        <a:rPr lang="en-US" sz="1150" b="0" i="0" u="none" strike="noStrike" dirty="0">
                          <a:solidFill>
                            <a:schemeClr val="tx1"/>
                          </a:solidFill>
                          <a:effectLst/>
                          <a:latin typeface="Calibri" panose="020F0502020204030204" pitchFamily="34" charset="0"/>
                        </a:rPr>
                        <a:t>Department of Treasury (TREAS)</a:t>
                      </a:r>
                    </a:p>
                  </a:txBody>
                  <a:tcPr marL="7620" marR="7620" marT="7620" marB="0" anchor="ctr"/>
                </a:tc>
              </a:tr>
              <a:tr h="290292">
                <a:tc>
                  <a:txBody>
                    <a:bodyPr/>
                    <a:lstStyle/>
                    <a:p>
                      <a:pPr algn="ctr" rtl="0" fontAlgn="ctr"/>
                      <a:r>
                        <a:rPr lang="en-US" sz="1150" b="0" i="0" u="none" strike="noStrike" dirty="0">
                          <a:solidFill>
                            <a:schemeClr val="tx1"/>
                          </a:solidFill>
                          <a:effectLst/>
                          <a:latin typeface="Calibri" panose="020F0502020204030204" pitchFamily="34" charset="0"/>
                        </a:rPr>
                        <a:t>Department of Commerce (DOC)</a:t>
                      </a:r>
                    </a:p>
                  </a:txBody>
                  <a:tcPr marL="7620" marR="7620" marT="7620" marB="0" anchor="ctr"/>
                </a:tc>
                <a:tc>
                  <a:txBody>
                    <a:bodyPr/>
                    <a:lstStyle/>
                    <a:p>
                      <a:pPr algn="ctr" rtl="0" fontAlgn="ctr"/>
                      <a:r>
                        <a:rPr lang="en-US" sz="1150" b="0" i="0" u="none" strike="noStrike" dirty="0">
                          <a:solidFill>
                            <a:schemeClr val="tx1"/>
                          </a:solidFill>
                          <a:effectLst/>
                          <a:latin typeface="Calibri" panose="020F0502020204030204" pitchFamily="34" charset="0"/>
                        </a:rPr>
                        <a:t>Department of Veteran Affairs  (VA) </a:t>
                      </a:r>
                    </a:p>
                  </a:txBody>
                  <a:tcPr marL="7620" marR="7620" marT="7620" marB="0" anchor="ctr"/>
                </a:tc>
              </a:tr>
              <a:tr h="228600">
                <a:tc>
                  <a:txBody>
                    <a:bodyPr/>
                    <a:lstStyle/>
                    <a:p>
                      <a:pPr algn="ctr" rtl="0" fontAlgn="ctr"/>
                      <a:r>
                        <a:rPr lang="en-US" sz="1150" b="0" i="0" u="none" strike="noStrike" dirty="0">
                          <a:solidFill>
                            <a:schemeClr val="tx1"/>
                          </a:solidFill>
                          <a:effectLst/>
                          <a:latin typeface="Calibri" panose="020F0502020204030204" pitchFamily="34" charset="0"/>
                        </a:rPr>
                        <a:t>Department </a:t>
                      </a:r>
                      <a:r>
                        <a:rPr lang="en-US" sz="1150" b="0" i="0" u="none" strike="noStrike" dirty="0" smtClean="0">
                          <a:solidFill>
                            <a:schemeClr val="tx1"/>
                          </a:solidFill>
                          <a:effectLst/>
                          <a:latin typeface="Calibri" panose="020F0502020204030204" pitchFamily="34" charset="0"/>
                        </a:rPr>
                        <a:t>of </a:t>
                      </a:r>
                      <a:r>
                        <a:rPr lang="en-US" sz="1150" b="0" i="0" u="none" strike="noStrike" dirty="0">
                          <a:solidFill>
                            <a:schemeClr val="tx1"/>
                          </a:solidFill>
                          <a:effectLst/>
                          <a:latin typeface="Calibri" panose="020F0502020204030204" pitchFamily="34" charset="0"/>
                        </a:rPr>
                        <a:t>Defense (DOD) </a:t>
                      </a:r>
                    </a:p>
                  </a:txBody>
                  <a:tcPr marL="7620" marR="7620" marT="7620" marB="0" anchor="ctr"/>
                </a:tc>
                <a:tc>
                  <a:txBody>
                    <a:bodyPr/>
                    <a:lstStyle/>
                    <a:p>
                      <a:pPr algn="ctr" rtl="0" fontAlgn="ctr"/>
                      <a:r>
                        <a:rPr lang="en-US" sz="1150" b="0" i="0" u="none" strike="noStrike" dirty="0" smtClean="0">
                          <a:solidFill>
                            <a:schemeClr val="tx1"/>
                          </a:solidFill>
                          <a:effectLst/>
                          <a:latin typeface="Calibri" panose="020F0502020204030204" pitchFamily="34" charset="0"/>
                        </a:rPr>
                        <a:t>Environmental Protection</a:t>
                      </a:r>
                      <a:r>
                        <a:rPr lang="en-US" sz="1150" b="0" i="0" u="none" strike="noStrike" baseline="0" dirty="0" smtClean="0">
                          <a:solidFill>
                            <a:schemeClr val="tx1"/>
                          </a:solidFill>
                          <a:effectLst/>
                          <a:latin typeface="Calibri" panose="020F0502020204030204" pitchFamily="34" charset="0"/>
                        </a:rPr>
                        <a:t> Agency (EPA)</a:t>
                      </a:r>
                      <a:endParaRPr lang="en-US" sz="1150" b="0" i="0" u="none" strike="noStrike" dirty="0">
                        <a:solidFill>
                          <a:schemeClr val="tx1"/>
                        </a:solidFill>
                        <a:effectLst/>
                        <a:latin typeface="Calibri" panose="020F0502020204030204" pitchFamily="34" charset="0"/>
                      </a:endParaRPr>
                    </a:p>
                  </a:txBody>
                  <a:tcPr marL="7620" marR="7620" marT="7620" marB="0" anchor="ctr"/>
                </a:tc>
              </a:tr>
              <a:tr h="228600">
                <a:tc>
                  <a:txBody>
                    <a:bodyPr/>
                    <a:lstStyle/>
                    <a:p>
                      <a:pPr algn="ctr" rtl="0" fontAlgn="ctr"/>
                      <a:r>
                        <a:rPr lang="en-US" sz="1150" b="0" i="0" u="none" strike="noStrike" dirty="0">
                          <a:solidFill>
                            <a:schemeClr val="tx1"/>
                          </a:solidFill>
                          <a:effectLst/>
                          <a:latin typeface="Calibri" panose="020F0502020204030204" pitchFamily="34" charset="0"/>
                        </a:rPr>
                        <a:t>Department of Energy (DOE) </a:t>
                      </a:r>
                    </a:p>
                  </a:txBody>
                  <a:tcPr marL="7620" marR="7620" marT="7620" marB="0" anchor="ctr"/>
                </a:tc>
                <a:tc>
                  <a:txBody>
                    <a:bodyPr/>
                    <a:lstStyle/>
                    <a:p>
                      <a:pPr algn="ctr" rtl="0" fontAlgn="ctr"/>
                      <a:r>
                        <a:rPr lang="en-US" sz="1150" b="0" i="0" u="none" strike="noStrike" dirty="0">
                          <a:solidFill>
                            <a:schemeClr val="tx1"/>
                          </a:solidFill>
                          <a:effectLst/>
                          <a:latin typeface="Calibri" panose="020F0502020204030204" pitchFamily="34" charset="0"/>
                        </a:rPr>
                        <a:t>Judicial/Courts</a:t>
                      </a:r>
                      <a:r>
                        <a:rPr lang="en-US" sz="1150" b="0" i="0" u="none" strike="noStrike" dirty="0">
                          <a:solidFill>
                            <a:srgbClr val="FF0000"/>
                          </a:solidFill>
                          <a:effectLst/>
                          <a:latin typeface="Calibri" panose="020F0502020204030204" pitchFamily="34" charset="0"/>
                        </a:rPr>
                        <a:t> </a:t>
                      </a:r>
                    </a:p>
                  </a:txBody>
                  <a:tcPr marL="7620" marR="7620" marT="7620" marB="0" anchor="ctr"/>
                </a:tc>
              </a:tr>
              <a:tr h="243888">
                <a:tc>
                  <a:txBody>
                    <a:bodyPr/>
                    <a:lstStyle/>
                    <a:p>
                      <a:pPr algn="ctr" rtl="0" fontAlgn="ctr"/>
                      <a:r>
                        <a:rPr lang="en-US" sz="1150" b="0" i="0" u="none" strike="noStrike" dirty="0" smtClean="0">
                          <a:solidFill>
                            <a:schemeClr val="tx1"/>
                          </a:solidFill>
                          <a:effectLst/>
                          <a:latin typeface="Calibri" panose="020F0502020204030204" pitchFamily="34" charset="0"/>
                        </a:rPr>
                        <a:t>Department of</a:t>
                      </a:r>
                      <a:r>
                        <a:rPr lang="en-US" sz="1150" b="0" i="0" u="none" strike="noStrike" baseline="0" dirty="0" smtClean="0">
                          <a:solidFill>
                            <a:schemeClr val="tx1"/>
                          </a:solidFill>
                          <a:effectLst/>
                          <a:latin typeface="Calibri" panose="020F0502020204030204" pitchFamily="34" charset="0"/>
                        </a:rPr>
                        <a:t> Health and Human Services (HHS)</a:t>
                      </a:r>
                      <a:endParaRPr lang="en-US" sz="1150" b="0" i="0" u="none" strike="noStrike" dirty="0">
                        <a:solidFill>
                          <a:schemeClr val="tx1"/>
                        </a:solidFill>
                        <a:effectLst/>
                        <a:latin typeface="Calibri" panose="020F0502020204030204" pitchFamily="34" charset="0"/>
                      </a:endParaRPr>
                    </a:p>
                  </a:txBody>
                  <a:tcPr marL="7620" marR="7620" marT="7620" marB="0" anchor="ctr"/>
                </a:tc>
                <a:tc>
                  <a:txBody>
                    <a:bodyPr/>
                    <a:lstStyle/>
                    <a:p>
                      <a:pPr algn="ctr" rtl="0" fontAlgn="ctr"/>
                      <a:r>
                        <a:rPr lang="en-US" sz="1150" b="0" i="0" u="none" strike="noStrike" dirty="0">
                          <a:solidFill>
                            <a:schemeClr val="tx1"/>
                          </a:solidFill>
                          <a:effectLst/>
                          <a:latin typeface="Calibri" panose="020F0502020204030204" pitchFamily="34" charset="0"/>
                        </a:rPr>
                        <a:t>Marine Corps </a:t>
                      </a:r>
                    </a:p>
                  </a:txBody>
                  <a:tcPr marL="7620" marR="7620" marT="7620" marB="0" anchor="ctr"/>
                </a:tc>
              </a:tr>
              <a:tr h="243888">
                <a:tc>
                  <a:txBody>
                    <a:bodyPr/>
                    <a:lstStyle/>
                    <a:p>
                      <a:pPr algn="ctr" rtl="0" fontAlgn="ctr"/>
                      <a:r>
                        <a:rPr lang="en-US" sz="1150" b="0" i="0" u="none" strike="noStrike" dirty="0">
                          <a:solidFill>
                            <a:schemeClr val="tx1"/>
                          </a:solidFill>
                          <a:effectLst/>
                          <a:latin typeface="Calibri" panose="020F0502020204030204" pitchFamily="34" charset="0"/>
                        </a:rPr>
                        <a:t>Department of Homeland Security (DHS)</a:t>
                      </a:r>
                    </a:p>
                  </a:txBody>
                  <a:tcPr marL="7620" marR="7620" marT="7620" marB="0" anchor="ctr"/>
                </a:tc>
                <a:tc>
                  <a:txBody>
                    <a:bodyPr/>
                    <a:lstStyle/>
                    <a:p>
                      <a:pPr algn="ctr" rtl="0" fontAlgn="ctr"/>
                      <a:r>
                        <a:rPr lang="en-US" sz="1150" b="0" i="0" u="none" strike="noStrike" dirty="0">
                          <a:solidFill>
                            <a:schemeClr val="tx1"/>
                          </a:solidFill>
                          <a:effectLst/>
                          <a:latin typeface="Calibri" panose="020F0502020204030204" pitchFamily="34" charset="0"/>
                        </a:rPr>
                        <a:t>National Aeronautics and Space Administration (NASA) </a:t>
                      </a:r>
                    </a:p>
                  </a:txBody>
                  <a:tcPr marL="7620" marR="7620" marT="7620" marB="0" anchor="ctr"/>
                </a:tc>
              </a:tr>
              <a:tr h="228600">
                <a:tc>
                  <a:txBody>
                    <a:bodyPr/>
                    <a:lstStyle/>
                    <a:p>
                      <a:pPr algn="ctr" rtl="0" fontAlgn="ctr"/>
                      <a:r>
                        <a:rPr lang="en-US" sz="1150" b="0" i="0" u="none" strike="noStrike" dirty="0">
                          <a:solidFill>
                            <a:schemeClr val="tx1"/>
                          </a:solidFill>
                          <a:effectLst/>
                          <a:latin typeface="Calibri" panose="020F0502020204030204" pitchFamily="34" charset="0"/>
                        </a:rPr>
                        <a:t>Department of </a:t>
                      </a:r>
                      <a:r>
                        <a:rPr lang="en-US" sz="1150" b="0" i="0" u="none" strike="noStrike" dirty="0" smtClean="0">
                          <a:solidFill>
                            <a:schemeClr val="tx1"/>
                          </a:solidFill>
                          <a:effectLst/>
                          <a:latin typeface="Calibri" panose="020F0502020204030204" pitchFamily="34" charset="0"/>
                        </a:rPr>
                        <a:t>Labor (DOL)</a:t>
                      </a:r>
                      <a:endParaRPr lang="en-US" sz="1150" b="0" i="0" u="none" strike="noStrike" dirty="0">
                        <a:solidFill>
                          <a:schemeClr val="tx1"/>
                        </a:solidFill>
                        <a:effectLst/>
                        <a:latin typeface="Calibri" panose="020F0502020204030204" pitchFamily="34" charset="0"/>
                      </a:endParaRPr>
                    </a:p>
                  </a:txBody>
                  <a:tcPr marL="7620" marR="7620" marT="7620" marB="0" anchor="ctr"/>
                </a:tc>
                <a:tc>
                  <a:txBody>
                    <a:bodyPr/>
                    <a:lstStyle/>
                    <a:p>
                      <a:pPr algn="ctr" rtl="0" fontAlgn="ctr"/>
                      <a:r>
                        <a:rPr lang="en-US" sz="1150" b="0" i="0" u="none" strike="noStrike" dirty="0">
                          <a:solidFill>
                            <a:schemeClr val="tx1"/>
                          </a:solidFill>
                          <a:effectLst/>
                          <a:latin typeface="Calibri" panose="020F0502020204030204" pitchFamily="34" charset="0"/>
                        </a:rPr>
                        <a:t>Navy</a:t>
                      </a:r>
                    </a:p>
                  </a:txBody>
                  <a:tcPr marL="7620" marR="7620" marT="7620" marB="0" anchor="ctr"/>
                </a:tc>
              </a:tr>
              <a:tr h="55414">
                <a:tc>
                  <a:txBody>
                    <a:bodyPr/>
                    <a:lstStyle/>
                    <a:p>
                      <a:pPr algn="ctr" rtl="0" fontAlgn="ctr"/>
                      <a:r>
                        <a:rPr lang="en-US" sz="1150" b="0" i="0" u="none" strike="noStrike" dirty="0">
                          <a:solidFill>
                            <a:schemeClr val="tx1"/>
                          </a:solidFill>
                          <a:effectLst/>
                          <a:latin typeface="Calibri" panose="020F0502020204030204" pitchFamily="34" charset="0"/>
                        </a:rPr>
                        <a:t>Department of </a:t>
                      </a:r>
                      <a:r>
                        <a:rPr lang="en-US" sz="1150" b="0" i="0" u="none" strike="noStrike" dirty="0" smtClean="0">
                          <a:solidFill>
                            <a:schemeClr val="tx1"/>
                          </a:solidFill>
                          <a:effectLst/>
                          <a:latin typeface="Calibri" panose="020F0502020204030204" pitchFamily="34" charset="0"/>
                        </a:rPr>
                        <a:t>Justice (DOJ)</a:t>
                      </a:r>
                      <a:endParaRPr lang="en-US" sz="1150" b="0" i="0" u="none" strike="noStrike" dirty="0">
                        <a:solidFill>
                          <a:schemeClr val="tx1"/>
                        </a:solidFill>
                        <a:effectLst/>
                        <a:latin typeface="Calibri" panose="020F0502020204030204" pitchFamily="34" charset="0"/>
                      </a:endParaRPr>
                    </a:p>
                  </a:txBody>
                  <a:tcPr marL="7620" marR="7620" marT="7620" marB="0" anchor="ctr"/>
                </a:tc>
                <a:tc>
                  <a:txBody>
                    <a:bodyPr/>
                    <a:lstStyle/>
                    <a:p>
                      <a:pPr algn="ctr" rtl="0" fontAlgn="ctr"/>
                      <a:r>
                        <a:rPr lang="en-US" sz="1150" b="0" i="0" u="none" strike="noStrike" dirty="0">
                          <a:solidFill>
                            <a:schemeClr val="tx1"/>
                          </a:solidFill>
                          <a:effectLst/>
                          <a:latin typeface="Calibri" panose="020F0502020204030204" pitchFamily="34" charset="0"/>
                        </a:rPr>
                        <a:t>Social Security Administration (SSA)</a:t>
                      </a:r>
                    </a:p>
                  </a:txBody>
                  <a:tcPr marL="7620" marR="7620" marT="7620" marB="0" anchor="ctr"/>
                </a:tc>
              </a:tr>
              <a:tr h="228600">
                <a:tc>
                  <a:txBody>
                    <a:bodyPr/>
                    <a:lstStyle/>
                    <a:p>
                      <a:pPr algn="ctr" rtl="0" fontAlgn="ctr"/>
                      <a:r>
                        <a:rPr lang="en-US" sz="1150" b="0" i="0" u="none" strike="noStrike" dirty="0">
                          <a:solidFill>
                            <a:schemeClr val="tx1"/>
                          </a:solidFill>
                          <a:effectLst/>
                          <a:latin typeface="Calibri" panose="020F0502020204030204" pitchFamily="34" charset="0"/>
                        </a:rPr>
                        <a:t>Department of State (DOS)</a:t>
                      </a:r>
                    </a:p>
                  </a:txBody>
                  <a:tcPr marL="7620" marR="7620" marT="7620" marB="0" anchor="ctr"/>
                </a:tc>
                <a:tc>
                  <a:txBody>
                    <a:bodyPr/>
                    <a:lstStyle/>
                    <a:p>
                      <a:pPr algn="ctr" rtl="0" fontAlgn="ctr"/>
                      <a:r>
                        <a:rPr lang="en-US" sz="1150" b="0" i="0" u="none" strike="noStrike" dirty="0">
                          <a:solidFill>
                            <a:schemeClr val="tx1"/>
                          </a:solidFill>
                          <a:effectLst/>
                          <a:latin typeface="Calibri" panose="020F0502020204030204" pitchFamily="34" charset="0"/>
                        </a:rPr>
                        <a:t>US Postal </a:t>
                      </a:r>
                      <a:r>
                        <a:rPr lang="en-US" sz="1150" b="0" i="0" u="none" strike="noStrike" dirty="0" smtClean="0">
                          <a:solidFill>
                            <a:schemeClr val="tx1"/>
                          </a:solidFill>
                          <a:effectLst/>
                          <a:latin typeface="Calibri" panose="020F0502020204030204" pitchFamily="34" charset="0"/>
                        </a:rPr>
                        <a:t>Service (USPS)</a:t>
                      </a:r>
                      <a:endParaRPr lang="en-US" sz="1150" b="0" i="0" u="none" strike="noStrike" dirty="0">
                        <a:solidFill>
                          <a:schemeClr val="tx1"/>
                        </a:solidFill>
                        <a:effectLst/>
                        <a:latin typeface="Calibri" panose="020F0502020204030204" pitchFamily="34" charset="0"/>
                      </a:endParaRPr>
                    </a:p>
                  </a:txBody>
                  <a:tcPr marL="7620" marR="7620" marT="7620" marB="0" anchor="ctr"/>
                </a:tc>
              </a:tr>
            </a:tbl>
          </a:graphicData>
        </a:graphic>
      </p:graphicFrame>
      <p:sp>
        <p:nvSpPr>
          <p:cNvPr id="15" name="TextBox 14"/>
          <p:cNvSpPr txBox="1"/>
          <p:nvPr/>
        </p:nvSpPr>
        <p:spPr bwMode="auto">
          <a:xfrm>
            <a:off x="436880" y="5873730"/>
            <a:ext cx="673872" cy="205890"/>
          </a:xfrm>
          <a:prstGeom prst="rect">
            <a:avLst/>
          </a:prstGeom>
          <a:noFill/>
          <a:ln w="9525" algn="ctr">
            <a:noFill/>
            <a:miter lim="800000"/>
            <a:headEnd/>
            <a:tailEnd/>
          </a:ln>
        </p:spPr>
        <p:txBody>
          <a:bodyPr wrap="square" rtlCol="0">
            <a:spAutoFit/>
          </a:bodyPr>
          <a:lstStyle/>
          <a:p>
            <a:pPr marL="163513" indent="-342900" eaLnBrk="0" hangingPunct="0">
              <a:lnSpc>
                <a:spcPct val="80000"/>
              </a:lnSpc>
              <a:spcBef>
                <a:spcPct val="50000"/>
              </a:spcBef>
              <a:buClr>
                <a:srgbClr val="A50021"/>
              </a:buClr>
              <a:buSzPct val="80000"/>
              <a:buFont typeface="Wingdings" pitchFamily="2" charset="2"/>
              <a:buNone/>
            </a:pPr>
            <a:r>
              <a:rPr lang="en-US" sz="900" i="1" dirty="0" smtClean="0"/>
              <a:t>N=200</a:t>
            </a:r>
            <a:endParaRPr lang="en-US" sz="900" i="1" dirty="0" smtClean="0">
              <a:latin typeface="+mn-lt"/>
            </a:endParaRPr>
          </a:p>
        </p:txBody>
      </p:sp>
      <p:pic>
        <p:nvPicPr>
          <p:cNvPr id="17" name="Picture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46690" y="675150"/>
            <a:ext cx="1554480" cy="354936"/>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Chart 19"/>
          <p:cNvGraphicFramePr/>
          <p:nvPr>
            <p:extLst>
              <p:ext uri="{D42A27DB-BD31-4B8C-83A1-F6EECF244321}">
                <p14:modId xmlns:p14="http://schemas.microsoft.com/office/powerpoint/2010/main" val="3171512975"/>
              </p:ext>
            </p:extLst>
          </p:nvPr>
        </p:nvGraphicFramePr>
        <p:xfrm>
          <a:off x="299099" y="1658173"/>
          <a:ext cx="8511906" cy="4538553"/>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0"/>
          </p:nvPr>
        </p:nvSpPr>
        <p:spPr/>
        <p:txBody>
          <a:bodyPr/>
          <a:lstStyle/>
          <a:p>
            <a:fld id="{33E4F217-4639-D348-A19D-62F7B8EF687E}" type="slidenum">
              <a:rPr lang="en-US" smtClean="0"/>
              <a:pPr/>
              <a:t>4</a:t>
            </a:fld>
            <a:endParaRPr lang="en-US" dirty="0"/>
          </a:p>
        </p:txBody>
      </p:sp>
      <p:sp>
        <p:nvSpPr>
          <p:cNvPr id="5" name="Text Placeholder 4"/>
          <p:cNvSpPr>
            <a:spLocks noGrp="1"/>
          </p:cNvSpPr>
          <p:nvPr>
            <p:ph type="body" sz="quarter" idx="18"/>
          </p:nvPr>
        </p:nvSpPr>
        <p:spPr>
          <a:xfrm>
            <a:off x="457200" y="622692"/>
            <a:ext cx="8147304" cy="1092503"/>
          </a:xfrm>
        </p:spPr>
        <p:txBody>
          <a:bodyPr/>
          <a:lstStyle/>
          <a:p>
            <a:pPr>
              <a:lnSpc>
                <a:spcPct val="90000"/>
              </a:lnSpc>
            </a:pPr>
            <a:r>
              <a:rPr lang="en-US" dirty="0" smtClean="0"/>
              <a:t>Decision Making </a:t>
            </a:r>
            <a:r>
              <a:rPr lang="en-US" dirty="0"/>
              <a:t>I</a:t>
            </a:r>
            <a:r>
              <a:rPr lang="en-US" dirty="0" smtClean="0"/>
              <a:t>nvolvement</a:t>
            </a:r>
            <a:endParaRPr lang="en-US" dirty="0"/>
          </a:p>
        </p:txBody>
      </p:sp>
      <p:sp>
        <p:nvSpPr>
          <p:cNvPr id="2" name="Text Placeholder 1"/>
          <p:cNvSpPr>
            <a:spLocks noGrp="1"/>
          </p:cNvSpPr>
          <p:nvPr>
            <p:ph type="body" sz="quarter" idx="17"/>
          </p:nvPr>
        </p:nvSpPr>
        <p:spPr/>
        <p:txBody>
          <a:bodyPr/>
          <a:lstStyle/>
          <a:p>
            <a:r>
              <a:rPr lang="en-US" dirty="0"/>
              <a:t>Respondent Classifications</a:t>
            </a:r>
            <a:endParaRPr lang="en-US" dirty="0" smtClean="0"/>
          </a:p>
        </p:txBody>
      </p:sp>
      <p:grpSp>
        <p:nvGrpSpPr>
          <p:cNvPr id="4" name="Group 6"/>
          <p:cNvGrpSpPr/>
          <p:nvPr/>
        </p:nvGrpSpPr>
        <p:grpSpPr>
          <a:xfrm>
            <a:off x="489873" y="5953207"/>
            <a:ext cx="8453081" cy="540148"/>
            <a:chOff x="489873" y="6012847"/>
            <a:chExt cx="8453081" cy="540148"/>
          </a:xfrm>
        </p:grpSpPr>
        <p:pic>
          <p:nvPicPr>
            <p:cNvPr id="9" name="Picture 8" descr="question_icon.png"/>
            <p:cNvPicPr>
              <a:picLocks noChangeAspect="1"/>
            </p:cNvPicPr>
            <p:nvPr/>
          </p:nvPicPr>
          <p:blipFill rotWithShape="1">
            <a:blip r:embed="rId4">
              <a:extLst>
                <a:ext uri="{28A0092B-C50C-407E-A947-70E740481C1C}">
                  <a14:useLocalDpi xmlns:a14="http://schemas.microsoft.com/office/drawing/2010/main" val="0"/>
                </a:ext>
              </a:extLst>
            </a:blip>
            <a:srcRect l="-1" r="-4229"/>
            <a:stretch/>
          </p:blipFill>
          <p:spPr>
            <a:xfrm>
              <a:off x="490899" y="6230868"/>
              <a:ext cx="8452055" cy="238263"/>
            </a:xfrm>
            <a:prstGeom prst="rect">
              <a:avLst/>
            </a:prstGeom>
            <a:noFill/>
          </p:spPr>
        </p:pic>
        <p:sp>
          <p:nvSpPr>
            <p:cNvPr id="10" name="Rectangle 9"/>
            <p:cNvSpPr/>
            <p:nvPr/>
          </p:nvSpPr>
          <p:spPr>
            <a:xfrm>
              <a:off x="489873" y="6012847"/>
              <a:ext cx="8173002" cy="540148"/>
            </a:xfrm>
            <a:prstGeom prst="rect">
              <a:avLst/>
            </a:prstGeom>
            <a:noFill/>
          </p:spPr>
          <p:txBody>
            <a:bodyPr wrap="square" tIns="155448" bIns="9144" anchor="ctr">
              <a:spAutoFit/>
            </a:bodyPr>
            <a:lstStyle/>
            <a:p>
              <a:pPr marL="233363" defTabSz="914400">
                <a:lnSpc>
                  <a:spcPct val="90000"/>
                </a:lnSpc>
                <a:spcBef>
                  <a:spcPct val="20000"/>
                </a:spcBef>
              </a:pPr>
              <a:r>
                <a:rPr lang="en-US" sz="900" i="1" dirty="0" smtClean="0"/>
                <a:t/>
              </a:r>
              <a:br>
                <a:rPr lang="en-US" sz="900" i="1" dirty="0" smtClean="0"/>
              </a:br>
              <a:r>
                <a:rPr lang="en-US" sz="900" i="1" dirty="0" smtClean="0"/>
                <a:t>How are you involved in your organization’s decisions or recommendations regarding IT operations and management and IT security solutions and services? (select all that apply)</a:t>
              </a:r>
            </a:p>
          </p:txBody>
        </p:sp>
      </p:grpSp>
      <p:sp>
        <p:nvSpPr>
          <p:cNvPr id="15" name="Text Placeholder 1"/>
          <p:cNvSpPr txBox="1">
            <a:spLocks/>
          </p:cNvSpPr>
          <p:nvPr/>
        </p:nvSpPr>
        <p:spPr>
          <a:xfrm>
            <a:off x="457201" y="1156641"/>
            <a:ext cx="8353804" cy="635798"/>
          </a:xfrm>
          <a:prstGeom prst="rect">
            <a:avLst/>
          </a:prstGeom>
        </p:spPr>
        <p:txBody>
          <a:bodyPr/>
          <a:lstStyle/>
          <a:p>
            <a:pPr marL="173736" lvl="0" indent="-173736" defTabSz="914400">
              <a:spcBef>
                <a:spcPts val="432"/>
              </a:spcBef>
              <a:spcAft>
                <a:spcPts val="432"/>
              </a:spcAft>
              <a:buClr>
                <a:schemeClr val="bg2"/>
              </a:buClr>
              <a:buFont typeface="Arial" pitchFamily="34" charset="0"/>
              <a:buChar char="•"/>
              <a:defRPr/>
            </a:pPr>
            <a:r>
              <a:rPr lang="en-US" sz="1600" dirty="0" smtClean="0"/>
              <a:t>All respondents </a:t>
            </a:r>
            <a:r>
              <a:rPr lang="en-US" sz="1600" dirty="0"/>
              <a:t>are </a:t>
            </a:r>
            <a:r>
              <a:rPr lang="en-US" sz="1600" dirty="0" smtClean="0"/>
              <a:t>knowledgeable or involved </a:t>
            </a:r>
            <a:r>
              <a:rPr lang="en-US" sz="1600" dirty="0"/>
              <a:t>in </a:t>
            </a:r>
            <a:r>
              <a:rPr lang="en-US" sz="1600" dirty="0" smtClean="0"/>
              <a:t>decisions and recommendations regarding IT operations and management and IT security solutions and services.</a:t>
            </a:r>
            <a:endParaRPr lang="en-US" sz="1600" dirty="0"/>
          </a:p>
        </p:txBody>
      </p:sp>
      <p:sp>
        <p:nvSpPr>
          <p:cNvPr id="21" name="TextBox 20"/>
          <p:cNvSpPr txBox="1"/>
          <p:nvPr/>
        </p:nvSpPr>
        <p:spPr>
          <a:xfrm>
            <a:off x="402723" y="5940529"/>
            <a:ext cx="2300925" cy="246221"/>
          </a:xfrm>
          <a:prstGeom prst="rect">
            <a:avLst/>
          </a:prstGeom>
          <a:noFill/>
        </p:spPr>
        <p:txBody>
          <a:bodyPr wrap="square" rIns="0" rtlCol="0">
            <a:spAutoFit/>
          </a:bodyPr>
          <a:lstStyle/>
          <a:p>
            <a:r>
              <a:rPr lang="en-US" sz="1000" i="0" dirty="0" smtClean="0">
                <a:latin typeface="+mn-lt"/>
              </a:rPr>
              <a:t>Note: Multiple responses allowed</a:t>
            </a:r>
            <a:endParaRPr lang="en-US" sz="1000" i="0" dirty="0">
              <a:latin typeface="+mn-lt"/>
            </a:endParaRPr>
          </a:p>
        </p:txBody>
      </p:sp>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46690" y="675150"/>
            <a:ext cx="1554480" cy="354936"/>
          </a:xfrm>
          <a:prstGeom prst="rect">
            <a:avLst/>
          </a:prstGeom>
        </p:spPr>
      </p:pic>
      <p:sp>
        <p:nvSpPr>
          <p:cNvPr id="12" name="TextBox 17"/>
          <p:cNvSpPr txBox="1"/>
          <p:nvPr/>
        </p:nvSpPr>
        <p:spPr bwMode="auto">
          <a:xfrm>
            <a:off x="402723" y="5811859"/>
            <a:ext cx="673887" cy="205914"/>
          </a:xfrm>
          <a:prstGeom prst="rect">
            <a:avLst/>
          </a:prstGeom>
          <a:noFill/>
          <a:ln w="9525" algn="ctr">
            <a:noFill/>
            <a:miter lim="800000"/>
            <a:headEnd/>
            <a:tailEnd/>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63513" indent="-342900" eaLnBrk="0" hangingPunct="0">
              <a:lnSpc>
                <a:spcPct val="80000"/>
              </a:lnSpc>
              <a:spcBef>
                <a:spcPct val="50000"/>
              </a:spcBef>
              <a:buClr>
                <a:srgbClr val="A50021"/>
              </a:buClr>
              <a:buSzPct val="80000"/>
              <a:buFont typeface="Wingdings" pitchFamily="2" charset="2"/>
              <a:buNone/>
            </a:pPr>
            <a:r>
              <a:rPr lang="en-US" sz="900" i="1" dirty="0" smtClean="0"/>
              <a:t>N=200</a:t>
            </a:r>
            <a:endParaRPr lang="en-US" sz="900" i="1" dirty="0" smtClean="0">
              <a:latin typeface="+mn-lt"/>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16"/>
          <p:cNvGraphicFramePr/>
          <p:nvPr>
            <p:extLst>
              <p:ext uri="{D42A27DB-BD31-4B8C-83A1-F6EECF244321}">
                <p14:modId xmlns:p14="http://schemas.microsoft.com/office/powerpoint/2010/main" val="403991157"/>
              </p:ext>
            </p:extLst>
          </p:nvPr>
        </p:nvGraphicFramePr>
        <p:xfrm>
          <a:off x="4527640" y="1842987"/>
          <a:ext cx="4138182" cy="426847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4" name="Chart 23"/>
          <p:cNvGraphicFramePr/>
          <p:nvPr>
            <p:extLst>
              <p:ext uri="{D42A27DB-BD31-4B8C-83A1-F6EECF244321}">
                <p14:modId xmlns:p14="http://schemas.microsoft.com/office/powerpoint/2010/main" val="1827003463"/>
              </p:ext>
            </p:extLst>
          </p:nvPr>
        </p:nvGraphicFramePr>
        <p:xfrm>
          <a:off x="389458" y="1842987"/>
          <a:ext cx="4138182" cy="4268479"/>
        </p:xfrm>
        <a:graphic>
          <a:graphicData uri="http://schemas.openxmlformats.org/drawingml/2006/chart">
            <c:chart xmlns:c="http://schemas.openxmlformats.org/drawingml/2006/chart" xmlns:r="http://schemas.openxmlformats.org/officeDocument/2006/relationships" r:id="rId4"/>
          </a:graphicData>
        </a:graphic>
      </p:graphicFrame>
      <p:sp>
        <p:nvSpPr>
          <p:cNvPr id="2051" name="Rectangle 2"/>
          <p:cNvSpPr>
            <a:spLocks noGrp="1" noChangeArrowheads="1"/>
          </p:cNvSpPr>
          <p:nvPr>
            <p:ph type="title"/>
          </p:nvPr>
        </p:nvSpPr>
        <p:spPr>
          <a:xfrm>
            <a:off x="457200" y="-13447"/>
            <a:ext cx="7845552" cy="530352"/>
          </a:xfrm>
        </p:spPr>
        <p:txBody>
          <a:bodyPr anchor="ctr"/>
          <a:lstStyle/>
          <a:p>
            <a:pPr eaLnBrk="1" hangingPunct="1"/>
            <a:r>
              <a:rPr lang="en-US" sz="1400" dirty="0" smtClean="0"/>
              <a:t>RESPONDENT CLASSIFICATIONS</a:t>
            </a:r>
          </a:p>
        </p:txBody>
      </p:sp>
      <p:sp>
        <p:nvSpPr>
          <p:cNvPr id="6" name="Slide Number Placeholder 5"/>
          <p:cNvSpPr>
            <a:spLocks noGrp="1"/>
          </p:cNvSpPr>
          <p:nvPr>
            <p:ph type="sldNum" sz="quarter" idx="10"/>
          </p:nvPr>
        </p:nvSpPr>
        <p:spPr/>
        <p:txBody>
          <a:bodyPr/>
          <a:lstStyle/>
          <a:p>
            <a:pPr>
              <a:defRPr/>
            </a:pPr>
            <a:fld id="{CD7BA28D-DF2B-4DE6-89F8-EB3B9694462B}" type="slidenum">
              <a:rPr lang="en-US" b="0" i="0">
                <a:latin typeface="+mn-lt"/>
              </a:rPr>
              <a:pPr>
                <a:defRPr/>
              </a:pPr>
              <a:t>5</a:t>
            </a:fld>
            <a:endParaRPr lang="en-US" b="0" i="0" dirty="0">
              <a:latin typeface="+mn-lt"/>
            </a:endParaRPr>
          </a:p>
        </p:txBody>
      </p:sp>
      <p:sp>
        <p:nvSpPr>
          <p:cNvPr id="12" name="Text Box 3"/>
          <p:cNvSpPr txBox="1">
            <a:spLocks noChangeArrowheads="1"/>
          </p:cNvSpPr>
          <p:nvPr/>
        </p:nvSpPr>
        <p:spPr bwMode="auto">
          <a:xfrm>
            <a:off x="710544" y="6134332"/>
            <a:ext cx="8351160" cy="507831"/>
          </a:xfrm>
          <a:prstGeom prst="rect">
            <a:avLst/>
          </a:prstGeom>
          <a:noFill/>
          <a:ln w="9525" algn="ctr">
            <a:noFill/>
            <a:miter lim="800000"/>
            <a:headEnd/>
            <a:tailEnd/>
          </a:ln>
        </p:spPr>
        <p:txBody>
          <a:bodyPr wrap="square">
            <a:spAutoFit/>
          </a:bodyPr>
          <a:lstStyle/>
          <a:p>
            <a:pPr marL="163513" indent="-342900" eaLnBrk="0" hangingPunct="0">
              <a:buClr>
                <a:srgbClr val="A50021"/>
              </a:buClr>
              <a:buSzPct val="80000"/>
              <a:buFont typeface="Wingdings" pitchFamily="2" charset="2"/>
              <a:buNone/>
            </a:pPr>
            <a:r>
              <a:rPr lang="en-US" sz="900" i="1" dirty="0" smtClean="0">
                <a:latin typeface="+mn-lt"/>
              </a:rPr>
              <a:t>Which of the following best describes your current job title/function?</a:t>
            </a:r>
          </a:p>
          <a:p>
            <a:pPr marL="163513" indent="-342900" eaLnBrk="0" hangingPunct="0">
              <a:buClr>
                <a:srgbClr val="A50021"/>
              </a:buClr>
              <a:buSzPct val="80000"/>
              <a:buFont typeface="Wingdings" pitchFamily="2" charset="2"/>
              <a:buNone/>
            </a:pPr>
            <a:r>
              <a:rPr lang="en-US" sz="900" i="1" dirty="0" smtClean="0"/>
              <a:t>How long have you been working at your current agency?</a:t>
            </a:r>
            <a:r>
              <a:rPr lang="en-US" sz="900" i="1" dirty="0" smtClean="0">
                <a:latin typeface="+mn-lt"/>
              </a:rPr>
              <a:t/>
            </a:r>
            <a:br>
              <a:rPr lang="en-US" sz="900" i="1" dirty="0" smtClean="0">
                <a:latin typeface="+mn-lt"/>
              </a:rPr>
            </a:br>
            <a:endParaRPr lang="en-US" sz="900" i="1" dirty="0">
              <a:latin typeface="+mn-lt"/>
            </a:endParaRPr>
          </a:p>
        </p:txBody>
      </p:sp>
      <p:sp>
        <p:nvSpPr>
          <p:cNvPr id="13" name="Rectangle 6"/>
          <p:cNvSpPr>
            <a:spLocks noChangeArrowheads="1"/>
          </p:cNvSpPr>
          <p:nvPr/>
        </p:nvSpPr>
        <p:spPr bwMode="auto">
          <a:xfrm>
            <a:off x="457200" y="631679"/>
            <a:ext cx="8629997" cy="622069"/>
          </a:xfrm>
          <a:prstGeom prst="rect">
            <a:avLst/>
          </a:prstGeom>
          <a:noFill/>
          <a:ln w="9525">
            <a:noFill/>
            <a:miter lim="800000"/>
            <a:headEnd/>
            <a:tailEnd/>
          </a:ln>
        </p:spPr>
        <p:txBody>
          <a:bodyPr>
            <a:normAutofit/>
          </a:bodyPr>
          <a:lstStyle/>
          <a:p>
            <a:pPr marL="119063" indent="-119063">
              <a:spcBef>
                <a:spcPct val="20000"/>
              </a:spcBef>
              <a:spcAft>
                <a:spcPts val="0"/>
              </a:spcAft>
              <a:buClr>
                <a:schemeClr val="bg2"/>
              </a:buClr>
              <a:buSzPct val="100000"/>
            </a:pPr>
            <a:r>
              <a:rPr lang="en-US" sz="3200" b="1" i="0" dirty="0" smtClean="0">
                <a:solidFill>
                  <a:srgbClr val="C80000"/>
                </a:solidFill>
                <a:latin typeface="+mj-lt"/>
              </a:rPr>
              <a:t>Job Function and Tenure</a:t>
            </a:r>
          </a:p>
          <a:p>
            <a:pPr marL="119063" indent="-119063">
              <a:spcBef>
                <a:spcPct val="20000"/>
              </a:spcBef>
              <a:spcAft>
                <a:spcPts val="0"/>
              </a:spcAft>
              <a:buClr>
                <a:schemeClr val="bg2"/>
              </a:buClr>
              <a:buSzPct val="100000"/>
            </a:pPr>
            <a:endParaRPr lang="en-US" sz="1100" b="1" i="0" dirty="0" smtClean="0">
              <a:solidFill>
                <a:srgbClr val="C80000"/>
              </a:solidFill>
              <a:latin typeface="+mj-lt"/>
            </a:endParaRPr>
          </a:p>
        </p:txBody>
      </p:sp>
      <p:sp>
        <p:nvSpPr>
          <p:cNvPr id="14" name="Rectangle 6"/>
          <p:cNvSpPr>
            <a:spLocks noChangeArrowheads="1"/>
          </p:cNvSpPr>
          <p:nvPr/>
        </p:nvSpPr>
        <p:spPr bwMode="auto">
          <a:xfrm>
            <a:off x="457201" y="1251775"/>
            <a:ext cx="8147303" cy="1228725"/>
          </a:xfrm>
          <a:prstGeom prst="rect">
            <a:avLst/>
          </a:prstGeom>
          <a:noFill/>
          <a:ln w="9525">
            <a:noFill/>
            <a:miter lim="800000"/>
            <a:headEnd/>
            <a:tailEnd/>
          </a:ln>
        </p:spPr>
        <p:txBody>
          <a:bodyPr/>
          <a:lstStyle/>
          <a:p>
            <a:pPr marL="292608" indent="-292608">
              <a:spcBef>
                <a:spcPct val="20000"/>
              </a:spcBef>
              <a:spcAft>
                <a:spcPts val="200"/>
              </a:spcAft>
              <a:buClr>
                <a:schemeClr val="bg2"/>
              </a:buClr>
              <a:buSzPct val="100000"/>
              <a:buFont typeface="Arial" pitchFamily="34" charset="0"/>
              <a:buChar char="•"/>
            </a:pPr>
            <a:r>
              <a:rPr lang="en-US" sz="1600" i="0" dirty="0" smtClean="0">
                <a:latin typeface="+mj-lt"/>
              </a:rPr>
              <a:t>A variety of job functions and tenures is represented in the sample, with most being IT management and working at their agency for over 20 years.</a:t>
            </a:r>
            <a:endParaRPr lang="en-US" sz="1600" i="0" dirty="0">
              <a:latin typeface="+mj-lt"/>
            </a:endParaRPr>
          </a:p>
        </p:txBody>
      </p:sp>
      <p:pic>
        <p:nvPicPr>
          <p:cNvPr id="25" name="Picture 24" descr="question_icon.png"/>
          <p:cNvPicPr>
            <a:picLocks noChangeAspect="1"/>
          </p:cNvPicPr>
          <p:nvPr/>
        </p:nvPicPr>
        <p:blipFill rotWithShape="1">
          <a:blip r:embed="rId5">
            <a:extLst>
              <a:ext uri="{28A0092B-C50C-407E-A947-70E740481C1C}">
                <a14:useLocalDpi xmlns:a14="http://schemas.microsoft.com/office/drawing/2010/main" val="0"/>
              </a:ext>
            </a:extLst>
          </a:blip>
          <a:srcRect l="-1" r="-4229"/>
          <a:stretch/>
        </p:blipFill>
        <p:spPr>
          <a:xfrm>
            <a:off x="490899" y="6134617"/>
            <a:ext cx="8452055" cy="238263"/>
          </a:xfrm>
          <a:prstGeom prst="rect">
            <a:avLst/>
          </a:prstGeom>
          <a:noFill/>
        </p:spPr>
      </p:pic>
      <p:sp>
        <p:nvSpPr>
          <p:cNvPr id="16" name="Text Placeholder 4"/>
          <p:cNvSpPr txBox="1">
            <a:spLocks/>
          </p:cNvSpPr>
          <p:nvPr/>
        </p:nvSpPr>
        <p:spPr>
          <a:xfrm>
            <a:off x="457200" y="622692"/>
            <a:ext cx="8147304" cy="1092503"/>
          </a:xfrm>
          <a:prstGeom prst="rect">
            <a:avLst/>
          </a:prstGeom>
        </p:spPr>
        <p:txBody>
          <a:bodyPr/>
          <a:lstStyle/>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a:ln>
                <a:noFill/>
              </a:ln>
              <a:solidFill>
                <a:schemeClr val="tx2"/>
              </a:solidFill>
              <a:effectLst/>
              <a:uLnTx/>
              <a:uFillTx/>
              <a:latin typeface="+mn-lt"/>
              <a:ea typeface="+mn-ea"/>
              <a:cs typeface="+mn-cs"/>
            </a:endParaRPr>
          </a:p>
        </p:txBody>
      </p:sp>
      <p:sp>
        <p:nvSpPr>
          <p:cNvPr id="15" name="Line Callout 2 14"/>
          <p:cNvSpPr/>
          <p:nvPr/>
        </p:nvSpPr>
        <p:spPr>
          <a:xfrm>
            <a:off x="3082658" y="4072788"/>
            <a:ext cx="951412" cy="1275251"/>
          </a:xfrm>
          <a:prstGeom prst="borderCallout2">
            <a:avLst>
              <a:gd name="adj1" fmla="val 96790"/>
              <a:gd name="adj2" fmla="val 45652"/>
              <a:gd name="adj3" fmla="val 97580"/>
              <a:gd name="adj4" fmla="val 43925"/>
              <a:gd name="adj5" fmla="val 124891"/>
              <a:gd name="adj6" fmla="val 7662"/>
            </a:avLst>
          </a:prstGeom>
          <a:solidFill>
            <a:schemeClr val="bg2"/>
          </a:solidFill>
          <a:ln w="38100">
            <a:solidFill>
              <a:schemeClr val="bg2"/>
            </a:solidFill>
            <a:round/>
            <a:headEnd type="none"/>
            <a:tailEnd type="oval"/>
          </a:ln>
          <a:effectLst/>
        </p:spPr>
        <p:style>
          <a:lnRef idx="1">
            <a:schemeClr val="accent1"/>
          </a:lnRef>
          <a:fillRef idx="3">
            <a:schemeClr val="accent1"/>
          </a:fillRef>
          <a:effectRef idx="2">
            <a:schemeClr val="accent1"/>
          </a:effectRef>
          <a:fontRef idx="minor">
            <a:schemeClr val="lt1"/>
          </a:fontRef>
        </p:style>
        <p:txBody>
          <a:bodyPr lIns="91440" tIns="91440" bIns="91440" rtlCol="0" anchor="t" anchorCtr="0"/>
          <a:lstStyle/>
          <a:p>
            <a:pPr defTabSz="914400" eaLnBrk="0" fontAlgn="base" hangingPunct="0">
              <a:spcBef>
                <a:spcPct val="20000"/>
              </a:spcBef>
              <a:spcAft>
                <a:spcPct val="0"/>
              </a:spcAft>
              <a:buClr>
                <a:srgbClr val="A50021"/>
              </a:buClr>
              <a:buSzPct val="80000"/>
            </a:pPr>
            <a:r>
              <a:rPr lang="en-US" sz="1000" b="1" dirty="0" smtClean="0"/>
              <a:t>Examples Include:</a:t>
            </a:r>
            <a:endParaRPr lang="en-US" sz="1000" b="1" dirty="0"/>
          </a:p>
          <a:p>
            <a:pPr marL="114300" indent="-114300" defTabSz="914400" eaLnBrk="0" fontAlgn="base" hangingPunct="0">
              <a:spcBef>
                <a:spcPct val="20000"/>
              </a:spcBef>
              <a:spcAft>
                <a:spcPct val="0"/>
              </a:spcAft>
              <a:buSzPct val="80000"/>
              <a:buFont typeface="Arial" pitchFamily="34" charset="0"/>
              <a:buChar char="•"/>
            </a:pPr>
            <a:r>
              <a:rPr lang="en-US" sz="1000" dirty="0" smtClean="0"/>
              <a:t>Program Manager</a:t>
            </a:r>
          </a:p>
          <a:p>
            <a:pPr marL="114300" indent="-114300" defTabSz="914400" eaLnBrk="0" fontAlgn="base" hangingPunct="0">
              <a:spcBef>
                <a:spcPct val="20000"/>
              </a:spcBef>
              <a:spcAft>
                <a:spcPct val="0"/>
              </a:spcAft>
              <a:buSzPct val="80000"/>
              <a:buFont typeface="Arial" pitchFamily="34" charset="0"/>
              <a:buChar char="•"/>
            </a:pPr>
            <a:r>
              <a:rPr lang="en-US" sz="1000" dirty="0" smtClean="0"/>
              <a:t>Engineer</a:t>
            </a:r>
          </a:p>
          <a:p>
            <a:pPr marL="114300" indent="-114300" defTabSz="914400" eaLnBrk="0" fontAlgn="base" hangingPunct="0">
              <a:spcBef>
                <a:spcPct val="20000"/>
              </a:spcBef>
              <a:spcAft>
                <a:spcPct val="0"/>
              </a:spcAft>
              <a:buSzPct val="80000"/>
              <a:buFont typeface="Arial" pitchFamily="34" charset="0"/>
              <a:buChar char="•"/>
            </a:pPr>
            <a:r>
              <a:rPr lang="en-US" sz="1000" dirty="0" smtClean="0"/>
              <a:t>Director </a:t>
            </a:r>
            <a:r>
              <a:rPr lang="en-US" sz="1000" dirty="0"/>
              <a:t>O</a:t>
            </a:r>
            <a:r>
              <a:rPr lang="en-US" sz="1000" dirty="0" smtClean="0"/>
              <a:t>perations</a:t>
            </a:r>
          </a:p>
        </p:txBody>
      </p:sp>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46690" y="675150"/>
            <a:ext cx="1554480" cy="354936"/>
          </a:xfrm>
          <a:prstGeom prst="rect">
            <a:avLst/>
          </a:prstGeom>
        </p:spPr>
      </p:pic>
      <p:sp>
        <p:nvSpPr>
          <p:cNvPr id="20" name="TextBox 19"/>
          <p:cNvSpPr txBox="1"/>
          <p:nvPr/>
        </p:nvSpPr>
        <p:spPr bwMode="auto">
          <a:xfrm>
            <a:off x="436880" y="5873730"/>
            <a:ext cx="673872" cy="205890"/>
          </a:xfrm>
          <a:prstGeom prst="rect">
            <a:avLst/>
          </a:prstGeom>
          <a:noFill/>
          <a:ln w="9525" algn="ctr">
            <a:noFill/>
            <a:miter lim="800000"/>
            <a:headEnd/>
            <a:tailEnd/>
          </a:ln>
        </p:spPr>
        <p:txBody>
          <a:bodyPr wrap="square" rtlCol="0">
            <a:spAutoFit/>
          </a:bodyPr>
          <a:lstStyle/>
          <a:p>
            <a:pPr marL="163513" indent="-342900" eaLnBrk="0" hangingPunct="0">
              <a:lnSpc>
                <a:spcPct val="80000"/>
              </a:lnSpc>
              <a:spcBef>
                <a:spcPct val="50000"/>
              </a:spcBef>
              <a:buClr>
                <a:srgbClr val="A50021"/>
              </a:buClr>
              <a:buSzPct val="80000"/>
              <a:buFont typeface="Wingdings" pitchFamily="2" charset="2"/>
              <a:buNone/>
            </a:pPr>
            <a:r>
              <a:rPr lang="en-US" sz="900" i="1" dirty="0" smtClean="0"/>
              <a:t>N=200</a:t>
            </a:r>
            <a:endParaRPr lang="en-US" sz="900" i="1" dirty="0" smtClean="0">
              <a:latin typeface="+mn-lt"/>
            </a:endParaRPr>
          </a:p>
        </p:txBody>
      </p:sp>
    </p:spTree>
    <p:extLst>
      <p:ext uri="{BB962C8B-B14F-4D97-AF65-F5344CB8AC3E}">
        <p14:creationId xmlns:p14="http://schemas.microsoft.com/office/powerpoint/2010/main" val="8207693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descr="question_icon.png"/>
          <p:cNvPicPr>
            <a:picLocks noChangeAspect="1"/>
          </p:cNvPicPr>
          <p:nvPr/>
        </p:nvPicPr>
        <p:blipFill rotWithShape="1">
          <a:blip r:embed="rId3">
            <a:extLst>
              <a:ext uri="{28A0092B-C50C-407E-A947-70E740481C1C}">
                <a14:useLocalDpi xmlns:a14="http://schemas.microsoft.com/office/drawing/2010/main" val="0"/>
              </a:ext>
            </a:extLst>
          </a:blip>
          <a:srcRect l="-1" r="-4229"/>
          <a:stretch/>
        </p:blipFill>
        <p:spPr>
          <a:xfrm>
            <a:off x="490899" y="6134617"/>
            <a:ext cx="8452055" cy="238263"/>
          </a:xfrm>
          <a:prstGeom prst="rect">
            <a:avLst/>
          </a:prstGeom>
          <a:noFill/>
        </p:spPr>
      </p:pic>
      <p:graphicFrame>
        <p:nvGraphicFramePr>
          <p:cNvPr id="15" name="Chart 14"/>
          <p:cNvGraphicFramePr/>
          <p:nvPr>
            <p:extLst>
              <p:ext uri="{D42A27DB-BD31-4B8C-83A1-F6EECF244321}">
                <p14:modId xmlns:p14="http://schemas.microsoft.com/office/powerpoint/2010/main" val="799881151"/>
              </p:ext>
            </p:extLst>
          </p:nvPr>
        </p:nvGraphicFramePr>
        <p:xfrm>
          <a:off x="-99199" y="1533256"/>
          <a:ext cx="8512629" cy="4577715"/>
        </p:xfrm>
        <a:graphic>
          <a:graphicData uri="http://schemas.openxmlformats.org/drawingml/2006/chart">
            <c:chart xmlns:c="http://schemas.openxmlformats.org/drawingml/2006/chart" xmlns:r="http://schemas.openxmlformats.org/officeDocument/2006/relationships" r:id="rId4"/>
          </a:graphicData>
        </a:graphic>
      </p:graphicFrame>
      <p:sp>
        <p:nvSpPr>
          <p:cNvPr id="24" name="Slide Number Placeholder 23"/>
          <p:cNvSpPr>
            <a:spLocks noGrp="1"/>
          </p:cNvSpPr>
          <p:nvPr>
            <p:ph type="sldNum" sz="quarter" idx="10"/>
          </p:nvPr>
        </p:nvSpPr>
        <p:spPr/>
        <p:txBody>
          <a:bodyPr/>
          <a:lstStyle/>
          <a:p>
            <a:fld id="{C87959B8-3C14-494A-BA72-BB41BB37CE04}" type="slidenum">
              <a:rPr lang="en-US" smtClean="0"/>
              <a:pPr/>
              <a:t>6</a:t>
            </a:fld>
            <a:endParaRPr lang="en-US" dirty="0"/>
          </a:p>
        </p:txBody>
      </p:sp>
      <p:sp>
        <p:nvSpPr>
          <p:cNvPr id="22" name="Text Placeholder 21"/>
          <p:cNvSpPr>
            <a:spLocks noGrp="1"/>
          </p:cNvSpPr>
          <p:nvPr>
            <p:ph type="body" sz="quarter" idx="18"/>
          </p:nvPr>
        </p:nvSpPr>
        <p:spPr>
          <a:xfrm>
            <a:off x="457200" y="638344"/>
            <a:ext cx="8147304" cy="687387"/>
          </a:xfrm>
        </p:spPr>
        <p:txBody>
          <a:bodyPr/>
          <a:lstStyle/>
          <a:p>
            <a:r>
              <a:rPr lang="en-US" dirty="0" smtClean="0">
                <a:latin typeface="+mj-lt"/>
              </a:rPr>
              <a:t>IT Security Obstacles</a:t>
            </a:r>
            <a:endParaRPr lang="en-US" dirty="0">
              <a:latin typeface="+mj-lt"/>
            </a:endParaRPr>
          </a:p>
        </p:txBody>
      </p:sp>
      <p:sp>
        <p:nvSpPr>
          <p:cNvPr id="21" name="Text Placeholder 20"/>
          <p:cNvSpPr>
            <a:spLocks noGrp="1"/>
          </p:cNvSpPr>
          <p:nvPr>
            <p:ph type="body" sz="quarter" idx="17"/>
          </p:nvPr>
        </p:nvSpPr>
        <p:spPr/>
        <p:txBody>
          <a:bodyPr/>
          <a:lstStyle/>
          <a:p>
            <a:r>
              <a:rPr lang="en-US" dirty="0" smtClean="0"/>
              <a:t>IT SECURITY OBSTACLES, THREATS AND BREACHES</a:t>
            </a:r>
            <a:endParaRPr lang="en-US" dirty="0"/>
          </a:p>
        </p:txBody>
      </p:sp>
      <p:sp>
        <p:nvSpPr>
          <p:cNvPr id="17" name="Text Placeholder 1"/>
          <p:cNvSpPr>
            <a:spLocks noGrp="1"/>
          </p:cNvSpPr>
          <p:nvPr>
            <p:ph type="body" sz="quarter" idx="19"/>
          </p:nvPr>
        </p:nvSpPr>
        <p:spPr>
          <a:xfrm>
            <a:off x="410900" y="1134781"/>
            <a:ext cx="8206701" cy="751553"/>
          </a:xfrm>
        </p:spPr>
        <p:txBody>
          <a:bodyPr/>
          <a:lstStyle/>
          <a:p>
            <a:pPr marL="173736" lvl="0" indent="-173736">
              <a:spcBef>
                <a:spcPts val="432"/>
              </a:spcBef>
              <a:spcAft>
                <a:spcPts val="432"/>
              </a:spcAft>
              <a:defRPr/>
            </a:pPr>
            <a:r>
              <a:rPr lang="en-US" sz="1600" dirty="0" smtClean="0"/>
              <a:t>Budget constraints top the list of significant obstacles to maintaining or improving agency IT security. This has </a:t>
            </a:r>
            <a:r>
              <a:rPr lang="en-US" sz="1600" dirty="0"/>
              <a:t>decreased from 40% in the </a:t>
            </a:r>
            <a:r>
              <a:rPr lang="en-US" sz="1600" dirty="0" err="1"/>
              <a:t>SolarWinds</a:t>
            </a:r>
            <a:r>
              <a:rPr lang="en-US" sz="1600" dirty="0"/>
              <a:t> </a:t>
            </a:r>
            <a:r>
              <a:rPr lang="en-US" sz="1600" dirty="0" err="1"/>
              <a:t>CyberSecurity</a:t>
            </a:r>
            <a:r>
              <a:rPr lang="en-US" sz="1600" dirty="0"/>
              <a:t> Survey conducted Q1 2014.</a:t>
            </a:r>
          </a:p>
          <a:p>
            <a:pPr marL="173736" lvl="0" indent="-173736">
              <a:spcBef>
                <a:spcPts val="432"/>
              </a:spcBef>
              <a:spcAft>
                <a:spcPts val="432"/>
              </a:spcAft>
              <a:defRPr/>
            </a:pPr>
            <a:endParaRPr lang="en-US" sz="1600" dirty="0"/>
          </a:p>
        </p:txBody>
      </p:sp>
      <p:pic>
        <p:nvPicPr>
          <p:cNvPr id="19" name="Picture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46690" y="675150"/>
            <a:ext cx="1554480" cy="354936"/>
          </a:xfrm>
          <a:prstGeom prst="rect">
            <a:avLst/>
          </a:prstGeom>
        </p:spPr>
      </p:pic>
      <p:sp>
        <p:nvSpPr>
          <p:cNvPr id="11" name="Rectangle 10"/>
          <p:cNvSpPr/>
          <p:nvPr/>
        </p:nvSpPr>
        <p:spPr>
          <a:xfrm>
            <a:off x="490899" y="6035038"/>
            <a:ext cx="8173002" cy="304699"/>
          </a:xfrm>
          <a:prstGeom prst="rect">
            <a:avLst/>
          </a:prstGeom>
          <a:noFill/>
        </p:spPr>
        <p:txBody>
          <a:bodyPr wrap="square" tIns="155448" bIns="9144" anchor="ctr">
            <a:spAutoFit/>
          </a:bodyPr>
          <a:lstStyle/>
          <a:p>
            <a:pPr marL="233363" lvl="0" defTabSz="914400">
              <a:spcBef>
                <a:spcPct val="20000"/>
              </a:spcBef>
            </a:pPr>
            <a:r>
              <a:rPr lang="en-US" sz="900" i="1" dirty="0" smtClean="0"/>
              <a:t>What </a:t>
            </a:r>
            <a:r>
              <a:rPr lang="en-US" sz="900" i="1" dirty="0"/>
              <a:t>is the most significant high-level obstacle to maintaining or improving IT security at your agency? </a:t>
            </a:r>
          </a:p>
        </p:txBody>
      </p:sp>
      <p:sp>
        <p:nvSpPr>
          <p:cNvPr id="27" name="TextBox 26"/>
          <p:cNvSpPr txBox="1"/>
          <p:nvPr/>
        </p:nvSpPr>
        <p:spPr bwMode="auto">
          <a:xfrm>
            <a:off x="436880" y="5873730"/>
            <a:ext cx="673872" cy="205890"/>
          </a:xfrm>
          <a:prstGeom prst="rect">
            <a:avLst/>
          </a:prstGeom>
          <a:noFill/>
          <a:ln w="9525" algn="ctr">
            <a:noFill/>
            <a:miter lim="800000"/>
            <a:headEnd/>
            <a:tailEnd/>
          </a:ln>
        </p:spPr>
        <p:txBody>
          <a:bodyPr wrap="square" rtlCol="0">
            <a:spAutoFit/>
          </a:bodyPr>
          <a:lstStyle/>
          <a:p>
            <a:pPr marL="163513" indent="-342900" eaLnBrk="0" hangingPunct="0">
              <a:lnSpc>
                <a:spcPct val="80000"/>
              </a:lnSpc>
              <a:spcBef>
                <a:spcPct val="50000"/>
              </a:spcBef>
              <a:buClr>
                <a:srgbClr val="A50021"/>
              </a:buClr>
              <a:buSzPct val="80000"/>
              <a:buFont typeface="Wingdings" pitchFamily="2" charset="2"/>
              <a:buNone/>
            </a:pPr>
            <a:r>
              <a:rPr lang="en-US" sz="900" i="1" dirty="0" smtClean="0"/>
              <a:t>N=200</a:t>
            </a:r>
            <a:endParaRPr lang="en-US" sz="900" i="1" dirty="0" smtClean="0">
              <a:latin typeface="+mn-lt"/>
            </a:endParaRPr>
          </a:p>
        </p:txBody>
      </p:sp>
      <p:sp>
        <p:nvSpPr>
          <p:cNvPr id="14" name="TextBox 13"/>
          <p:cNvSpPr txBox="1"/>
          <p:nvPr/>
        </p:nvSpPr>
        <p:spPr>
          <a:xfrm>
            <a:off x="1207118" y="5866705"/>
            <a:ext cx="2365470" cy="276999"/>
          </a:xfrm>
          <a:prstGeom prst="rect">
            <a:avLst/>
          </a:prstGeom>
          <a:noFill/>
        </p:spPr>
        <p:txBody>
          <a:bodyPr wrap="square" rtlCol="0">
            <a:spAutoFit/>
          </a:bodyPr>
          <a:lstStyle/>
          <a:p>
            <a:r>
              <a:rPr lang="en-US" sz="1200" i="0" dirty="0" smtClean="0">
                <a:latin typeface="+mn-lt"/>
              </a:rPr>
              <a:t> = statistically significant difference</a:t>
            </a:r>
            <a:endParaRPr lang="en-US" sz="1200" i="0" dirty="0">
              <a:latin typeface="+mn-lt"/>
            </a:endParaRPr>
          </a:p>
        </p:txBody>
      </p:sp>
      <p:pic>
        <p:nvPicPr>
          <p:cNvPr id="1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67001" y="5897347"/>
            <a:ext cx="457200" cy="199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Line Callout 1 2"/>
          <p:cNvSpPr/>
          <p:nvPr/>
        </p:nvSpPr>
        <p:spPr>
          <a:xfrm>
            <a:off x="7219630" y="2651798"/>
            <a:ext cx="1193800" cy="861636"/>
          </a:xfrm>
          <a:prstGeom prst="borderCallout1">
            <a:avLst>
              <a:gd name="adj1" fmla="val 18750"/>
              <a:gd name="adj2" fmla="val -8333"/>
              <a:gd name="adj3" fmla="val -47865"/>
              <a:gd name="adj4" fmla="val -31524"/>
            </a:avLst>
          </a:prstGeom>
          <a:solidFill>
            <a:srgbClr val="621B4B"/>
          </a:solidFill>
          <a:ln w="63500">
            <a:solidFill>
              <a:srgbClr val="621B4B"/>
            </a:solidFill>
            <a:round/>
            <a:headEnd type="none"/>
            <a:tailEnd type="oval"/>
          </a:ln>
          <a:effectLst/>
        </p:spPr>
        <p:style>
          <a:lnRef idx="1">
            <a:schemeClr val="accent1"/>
          </a:lnRef>
          <a:fillRef idx="3">
            <a:schemeClr val="accent1"/>
          </a:fillRef>
          <a:effectRef idx="2">
            <a:schemeClr val="accent1"/>
          </a:effectRef>
          <a:fontRef idx="minor">
            <a:schemeClr val="lt1"/>
          </a:fontRef>
        </p:style>
        <p:txBody>
          <a:bodyPr lIns="182880" tIns="91440" rtlCol="0" anchor="t" anchorCtr="0"/>
          <a:lstStyle/>
          <a:p>
            <a:pPr algn="ctr" defTabSz="914400" eaLnBrk="0" fontAlgn="base" hangingPunct="0">
              <a:spcBef>
                <a:spcPct val="20000"/>
              </a:spcBef>
              <a:spcAft>
                <a:spcPct val="0"/>
              </a:spcAft>
              <a:buClr>
                <a:srgbClr val="A50021"/>
              </a:buClr>
              <a:buSzPct val="80000"/>
            </a:pPr>
            <a:r>
              <a:rPr lang="en-US" sz="1200" b="1" dirty="0" smtClean="0"/>
              <a:t>January 2014: Budget constraints 40%</a:t>
            </a:r>
            <a:endParaRPr lang="en-US" sz="1200" b="1" dirty="0"/>
          </a:p>
        </p:txBody>
      </p:sp>
    </p:spTree>
    <p:extLst>
      <p:ext uri="{BB962C8B-B14F-4D97-AF65-F5344CB8AC3E}">
        <p14:creationId xmlns:p14="http://schemas.microsoft.com/office/powerpoint/2010/main" val="179816519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p:cNvGraphicFramePr/>
          <p:nvPr>
            <p:extLst>
              <p:ext uri="{D42A27DB-BD31-4B8C-83A1-F6EECF244321}">
                <p14:modId xmlns:p14="http://schemas.microsoft.com/office/powerpoint/2010/main" val="4284468861"/>
              </p:ext>
            </p:extLst>
          </p:nvPr>
        </p:nvGraphicFramePr>
        <p:xfrm>
          <a:off x="-99199" y="1822168"/>
          <a:ext cx="8512629" cy="4431580"/>
        </p:xfrm>
        <a:graphic>
          <a:graphicData uri="http://schemas.openxmlformats.org/drawingml/2006/chart">
            <c:chart xmlns:c="http://schemas.openxmlformats.org/drawingml/2006/chart" xmlns:r="http://schemas.openxmlformats.org/officeDocument/2006/relationships" r:id="rId3"/>
          </a:graphicData>
        </a:graphic>
      </p:graphicFrame>
      <p:pic>
        <p:nvPicPr>
          <p:cNvPr id="23" name="Picture 22" descr="question_icon.png"/>
          <p:cNvPicPr>
            <a:picLocks noChangeAspect="1"/>
          </p:cNvPicPr>
          <p:nvPr/>
        </p:nvPicPr>
        <p:blipFill rotWithShape="1">
          <a:blip r:embed="rId4">
            <a:extLst>
              <a:ext uri="{28A0092B-C50C-407E-A947-70E740481C1C}">
                <a14:useLocalDpi xmlns:a14="http://schemas.microsoft.com/office/drawing/2010/main" val="0"/>
              </a:ext>
            </a:extLst>
          </a:blip>
          <a:srcRect l="-1" r="-4229"/>
          <a:stretch/>
        </p:blipFill>
        <p:spPr>
          <a:xfrm>
            <a:off x="490899" y="6134617"/>
            <a:ext cx="8452055" cy="238263"/>
          </a:xfrm>
          <a:prstGeom prst="rect">
            <a:avLst/>
          </a:prstGeom>
          <a:noFill/>
        </p:spPr>
      </p:pic>
      <p:sp>
        <p:nvSpPr>
          <p:cNvPr id="24" name="Slide Number Placeholder 23"/>
          <p:cNvSpPr>
            <a:spLocks noGrp="1"/>
          </p:cNvSpPr>
          <p:nvPr>
            <p:ph type="sldNum" sz="quarter" idx="10"/>
          </p:nvPr>
        </p:nvSpPr>
        <p:spPr/>
        <p:txBody>
          <a:bodyPr/>
          <a:lstStyle/>
          <a:p>
            <a:fld id="{C87959B8-3C14-494A-BA72-BB41BB37CE04}" type="slidenum">
              <a:rPr lang="en-US" smtClean="0"/>
              <a:pPr/>
              <a:t>7</a:t>
            </a:fld>
            <a:endParaRPr lang="en-US" dirty="0"/>
          </a:p>
        </p:txBody>
      </p:sp>
      <p:sp>
        <p:nvSpPr>
          <p:cNvPr id="22" name="Text Placeholder 21"/>
          <p:cNvSpPr>
            <a:spLocks noGrp="1"/>
          </p:cNvSpPr>
          <p:nvPr>
            <p:ph type="body" sz="quarter" idx="18"/>
          </p:nvPr>
        </p:nvSpPr>
        <p:spPr>
          <a:xfrm>
            <a:off x="457200" y="638344"/>
            <a:ext cx="8147304" cy="687387"/>
          </a:xfrm>
        </p:spPr>
        <p:txBody>
          <a:bodyPr/>
          <a:lstStyle/>
          <a:p>
            <a:r>
              <a:rPr lang="en-US" dirty="0" smtClean="0">
                <a:latin typeface="+mj-lt"/>
              </a:rPr>
              <a:t>Sources of Security Threats</a:t>
            </a:r>
            <a:endParaRPr lang="en-US" dirty="0">
              <a:latin typeface="+mj-lt"/>
            </a:endParaRPr>
          </a:p>
        </p:txBody>
      </p:sp>
      <p:sp>
        <p:nvSpPr>
          <p:cNvPr id="21" name="Text Placeholder 20"/>
          <p:cNvSpPr>
            <a:spLocks noGrp="1"/>
          </p:cNvSpPr>
          <p:nvPr>
            <p:ph type="body" sz="quarter" idx="17"/>
          </p:nvPr>
        </p:nvSpPr>
        <p:spPr/>
        <p:txBody>
          <a:bodyPr/>
          <a:lstStyle/>
          <a:p>
            <a:r>
              <a:rPr lang="en-US" dirty="0"/>
              <a:t>IT SECURITY OBSTACLES, </a:t>
            </a:r>
            <a:r>
              <a:rPr lang="en-US" dirty="0" smtClean="0"/>
              <a:t>THREATS AND </a:t>
            </a:r>
            <a:r>
              <a:rPr lang="en-US" dirty="0"/>
              <a:t>BREACHES</a:t>
            </a:r>
          </a:p>
        </p:txBody>
      </p:sp>
      <p:sp>
        <p:nvSpPr>
          <p:cNvPr id="17" name="Text Placeholder 1"/>
          <p:cNvSpPr>
            <a:spLocks noGrp="1"/>
          </p:cNvSpPr>
          <p:nvPr>
            <p:ph type="body" sz="quarter" idx="19"/>
          </p:nvPr>
        </p:nvSpPr>
        <p:spPr>
          <a:xfrm>
            <a:off x="490899" y="1134781"/>
            <a:ext cx="8206701" cy="751553"/>
          </a:xfrm>
        </p:spPr>
        <p:txBody>
          <a:bodyPr/>
          <a:lstStyle/>
          <a:p>
            <a:pPr marL="173736" lvl="0" indent="-173736">
              <a:spcBef>
                <a:spcPts val="432"/>
              </a:spcBef>
              <a:spcAft>
                <a:spcPts val="432"/>
              </a:spcAft>
              <a:defRPr/>
            </a:pPr>
            <a:r>
              <a:rPr lang="en-US" sz="1600" dirty="0" smtClean="0"/>
              <a:t>Careless/untrained insiders are noted as the largest source of security threat at federal agencies. </a:t>
            </a:r>
            <a:r>
              <a:rPr lang="en-US" sz="1600" dirty="0"/>
              <a:t>This has increased from 42% in the </a:t>
            </a:r>
            <a:r>
              <a:rPr lang="en-US" sz="1600" dirty="0" err="1"/>
              <a:t>SolarWinds</a:t>
            </a:r>
            <a:r>
              <a:rPr lang="en-US" sz="1600" dirty="0"/>
              <a:t> </a:t>
            </a:r>
            <a:r>
              <a:rPr lang="en-US" sz="1600" dirty="0" err="1"/>
              <a:t>CyberSecurity</a:t>
            </a:r>
            <a:r>
              <a:rPr lang="en-US" sz="1600" dirty="0"/>
              <a:t> Survey conducted in Q1 2014.</a:t>
            </a:r>
          </a:p>
          <a:p>
            <a:pPr marL="173736" lvl="0" indent="-173736">
              <a:spcBef>
                <a:spcPts val="432"/>
              </a:spcBef>
              <a:spcAft>
                <a:spcPts val="432"/>
              </a:spcAft>
              <a:defRPr/>
            </a:pPr>
            <a:endParaRPr lang="en-US" sz="1600" dirty="0"/>
          </a:p>
        </p:txBody>
      </p:sp>
      <p:pic>
        <p:nvPicPr>
          <p:cNvPr id="19" name="Picture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46690" y="675150"/>
            <a:ext cx="1554480" cy="354936"/>
          </a:xfrm>
          <a:prstGeom prst="rect">
            <a:avLst/>
          </a:prstGeom>
        </p:spPr>
      </p:pic>
      <p:sp>
        <p:nvSpPr>
          <p:cNvPr id="11" name="Rectangle 10"/>
          <p:cNvSpPr/>
          <p:nvPr/>
        </p:nvSpPr>
        <p:spPr>
          <a:xfrm>
            <a:off x="490899" y="6035038"/>
            <a:ext cx="8173002" cy="304699"/>
          </a:xfrm>
          <a:prstGeom prst="rect">
            <a:avLst/>
          </a:prstGeom>
          <a:noFill/>
        </p:spPr>
        <p:txBody>
          <a:bodyPr wrap="square" tIns="155448" bIns="9144" anchor="ctr">
            <a:spAutoFit/>
          </a:bodyPr>
          <a:lstStyle/>
          <a:p>
            <a:pPr marL="233363" lvl="0" defTabSz="914400">
              <a:spcBef>
                <a:spcPct val="20000"/>
              </a:spcBef>
            </a:pPr>
            <a:r>
              <a:rPr lang="en-US" sz="900" i="1" dirty="0" smtClean="0"/>
              <a:t>What </a:t>
            </a:r>
            <a:r>
              <a:rPr lang="en-US" sz="900" i="1" dirty="0"/>
              <a:t>are the greatest sources of IT security threats to your agency</a:t>
            </a:r>
            <a:r>
              <a:rPr lang="en-US" sz="900" i="1" dirty="0" smtClean="0"/>
              <a:t>? (select all that apply) </a:t>
            </a:r>
            <a:endParaRPr lang="en-US" sz="900" i="1" dirty="0"/>
          </a:p>
        </p:txBody>
      </p:sp>
      <p:sp>
        <p:nvSpPr>
          <p:cNvPr id="12" name="TextBox 11"/>
          <p:cNvSpPr txBox="1"/>
          <p:nvPr/>
        </p:nvSpPr>
        <p:spPr>
          <a:xfrm>
            <a:off x="402723" y="5940529"/>
            <a:ext cx="2300925" cy="246221"/>
          </a:xfrm>
          <a:prstGeom prst="rect">
            <a:avLst/>
          </a:prstGeom>
          <a:noFill/>
        </p:spPr>
        <p:txBody>
          <a:bodyPr wrap="square" rIns="0" rtlCol="0">
            <a:spAutoFit/>
          </a:bodyPr>
          <a:lstStyle/>
          <a:p>
            <a:r>
              <a:rPr lang="en-US" sz="1000" i="0" dirty="0" smtClean="0">
                <a:latin typeface="+mn-lt"/>
              </a:rPr>
              <a:t>Note: Multiple responses allowed</a:t>
            </a:r>
            <a:endParaRPr lang="en-US" sz="1000" i="0" dirty="0">
              <a:latin typeface="+mn-lt"/>
            </a:endParaRPr>
          </a:p>
        </p:txBody>
      </p:sp>
      <p:sp>
        <p:nvSpPr>
          <p:cNvPr id="16" name="TextBox 17"/>
          <p:cNvSpPr txBox="1"/>
          <p:nvPr/>
        </p:nvSpPr>
        <p:spPr bwMode="auto">
          <a:xfrm>
            <a:off x="410900" y="5797693"/>
            <a:ext cx="673887" cy="205914"/>
          </a:xfrm>
          <a:prstGeom prst="rect">
            <a:avLst/>
          </a:prstGeom>
          <a:noFill/>
          <a:ln w="9525" algn="ctr">
            <a:noFill/>
            <a:miter lim="800000"/>
            <a:headEnd/>
            <a:tailEnd/>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63513" indent="-342900" eaLnBrk="0" hangingPunct="0">
              <a:lnSpc>
                <a:spcPct val="80000"/>
              </a:lnSpc>
              <a:spcBef>
                <a:spcPct val="50000"/>
              </a:spcBef>
              <a:buClr>
                <a:srgbClr val="A50021"/>
              </a:buClr>
              <a:buSzPct val="80000"/>
              <a:buFont typeface="Wingdings" pitchFamily="2" charset="2"/>
              <a:buNone/>
            </a:pPr>
            <a:r>
              <a:rPr lang="en-US" sz="900" i="1" dirty="0" smtClean="0"/>
              <a:t>N=200</a:t>
            </a:r>
            <a:endParaRPr lang="en-US" sz="900" i="1" dirty="0" smtClean="0">
              <a:latin typeface="+mn-lt"/>
            </a:endParaRPr>
          </a:p>
        </p:txBody>
      </p:sp>
      <p:graphicFrame>
        <p:nvGraphicFramePr>
          <p:cNvPr id="2" name="Table 1"/>
          <p:cNvGraphicFramePr>
            <a:graphicFrameLocks noGrp="1"/>
          </p:cNvGraphicFramePr>
          <p:nvPr>
            <p:extLst>
              <p:ext uri="{D42A27DB-BD31-4B8C-83A1-F6EECF244321}">
                <p14:modId xmlns:p14="http://schemas.microsoft.com/office/powerpoint/2010/main" val="3395147848"/>
              </p:ext>
            </p:extLst>
          </p:nvPr>
        </p:nvGraphicFramePr>
        <p:xfrm>
          <a:off x="4856480" y="4475480"/>
          <a:ext cx="3931920" cy="822960"/>
        </p:xfrm>
        <a:graphic>
          <a:graphicData uri="http://schemas.openxmlformats.org/drawingml/2006/table">
            <a:tbl>
              <a:tblPr firstRow="1" bandRow="1">
                <a:tableStyleId>{5C22544A-7EE6-4342-B048-85BDC9FD1C3A}</a:tableStyleId>
              </a:tblPr>
              <a:tblGrid>
                <a:gridCol w="1920240"/>
                <a:gridCol w="1005840"/>
                <a:gridCol w="1005840"/>
              </a:tblGrid>
              <a:tr h="243840">
                <a:tc>
                  <a:txBody>
                    <a:bodyPr/>
                    <a:lstStyle/>
                    <a:p>
                      <a:endParaRPr lang="en-US" sz="1200" dirty="0"/>
                    </a:p>
                  </a:txBody>
                  <a:tcPr/>
                </a:tc>
                <a:tc>
                  <a:txBody>
                    <a:bodyPr/>
                    <a:lstStyle/>
                    <a:p>
                      <a:pPr algn="ctr"/>
                      <a:r>
                        <a:rPr lang="en-US" sz="1200" dirty="0" smtClean="0"/>
                        <a:t>Defense</a:t>
                      </a:r>
                      <a:endParaRPr lang="en-US" sz="1200" dirty="0"/>
                    </a:p>
                  </a:txBody>
                  <a:tcPr anchor="ctr"/>
                </a:tc>
                <a:tc>
                  <a:txBody>
                    <a:bodyPr/>
                    <a:lstStyle/>
                    <a:p>
                      <a:pPr algn="ctr"/>
                      <a:r>
                        <a:rPr lang="en-US" sz="1200" dirty="0" smtClean="0"/>
                        <a:t>Civilian</a:t>
                      </a:r>
                      <a:endParaRPr lang="en-US" sz="1200" dirty="0"/>
                    </a:p>
                  </a:txBody>
                  <a:tcPr anchor="ctr"/>
                </a:tc>
              </a:tr>
              <a:tr h="243840">
                <a:tc>
                  <a:txBody>
                    <a:bodyPr/>
                    <a:lstStyle/>
                    <a:p>
                      <a:r>
                        <a:rPr lang="en-US" sz="1200" dirty="0" smtClean="0"/>
                        <a:t>General hacking community</a:t>
                      </a:r>
                      <a:endParaRPr lang="en-US" sz="1200" dirty="0"/>
                    </a:p>
                  </a:txBody>
                  <a:tcPr/>
                </a:tc>
                <a:tc>
                  <a:txBody>
                    <a:bodyPr/>
                    <a:lstStyle/>
                    <a:p>
                      <a:pPr algn="ctr"/>
                      <a:r>
                        <a:rPr lang="en-US" sz="1200" dirty="0" smtClean="0"/>
                        <a:t>33%</a:t>
                      </a:r>
                      <a:endParaRPr lang="en-US" sz="1200" dirty="0"/>
                    </a:p>
                  </a:txBody>
                  <a:tcPr anchor="ctr"/>
                </a:tc>
                <a:tc>
                  <a:txBody>
                    <a:bodyPr/>
                    <a:lstStyle/>
                    <a:p>
                      <a:pPr algn="ctr"/>
                      <a:r>
                        <a:rPr lang="en-US" sz="1200" dirty="0" smtClean="0"/>
                        <a:t>55%</a:t>
                      </a:r>
                      <a:endParaRPr lang="en-US" sz="1200" dirty="0"/>
                    </a:p>
                  </a:txBody>
                  <a:tcPr anchor="ctr"/>
                </a:tc>
              </a:tr>
              <a:tr h="243840">
                <a:tc>
                  <a:txBody>
                    <a:bodyPr/>
                    <a:lstStyle/>
                    <a:p>
                      <a:r>
                        <a:rPr lang="en-US" sz="1200" dirty="0" smtClean="0"/>
                        <a:t>For-profit</a:t>
                      </a:r>
                      <a:r>
                        <a:rPr lang="en-US" sz="1200" baseline="0" dirty="0" smtClean="0"/>
                        <a:t> crime</a:t>
                      </a:r>
                      <a:endParaRPr lang="en-US" sz="1200" dirty="0"/>
                    </a:p>
                  </a:txBody>
                  <a:tcPr/>
                </a:tc>
                <a:tc>
                  <a:txBody>
                    <a:bodyPr/>
                    <a:lstStyle/>
                    <a:p>
                      <a:pPr algn="ctr"/>
                      <a:r>
                        <a:rPr lang="en-US" sz="1200" dirty="0" smtClean="0"/>
                        <a:t>8%</a:t>
                      </a:r>
                      <a:endParaRPr lang="en-US" sz="1200" dirty="0"/>
                    </a:p>
                  </a:txBody>
                  <a:tcPr anchor="ctr"/>
                </a:tc>
                <a:tc>
                  <a:txBody>
                    <a:bodyPr/>
                    <a:lstStyle/>
                    <a:p>
                      <a:pPr algn="ctr"/>
                      <a:r>
                        <a:rPr lang="en-US" sz="1200" dirty="0" smtClean="0"/>
                        <a:t>18%</a:t>
                      </a:r>
                      <a:endParaRPr lang="en-US" sz="1200" dirty="0"/>
                    </a:p>
                  </a:txBody>
                  <a:tcPr anchor="ctr"/>
                </a:tc>
              </a:tr>
            </a:tbl>
          </a:graphicData>
        </a:graphic>
      </p:graphicFrame>
      <p:sp>
        <p:nvSpPr>
          <p:cNvPr id="14" name="TextBox 13"/>
          <p:cNvSpPr txBox="1"/>
          <p:nvPr/>
        </p:nvSpPr>
        <p:spPr>
          <a:xfrm>
            <a:off x="6038889" y="5866705"/>
            <a:ext cx="2365470" cy="276999"/>
          </a:xfrm>
          <a:prstGeom prst="rect">
            <a:avLst/>
          </a:prstGeom>
          <a:noFill/>
        </p:spPr>
        <p:txBody>
          <a:bodyPr wrap="square" rtlCol="0">
            <a:spAutoFit/>
          </a:bodyPr>
          <a:lstStyle/>
          <a:p>
            <a:r>
              <a:rPr lang="en-US" sz="1200" i="0" dirty="0" smtClean="0">
                <a:latin typeface="+mn-lt"/>
              </a:rPr>
              <a:t> = statistically significant difference</a:t>
            </a:r>
            <a:endParaRPr lang="en-US" sz="1200" i="0" dirty="0">
              <a:latin typeface="+mn-lt"/>
            </a:endParaRPr>
          </a:p>
        </p:txBody>
      </p:sp>
      <p:pic>
        <p:nvPicPr>
          <p:cNvPr id="18"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98772" y="5897347"/>
            <a:ext cx="457200" cy="199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077180" y="4741886"/>
            <a:ext cx="457240" cy="274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056840" y="5016230"/>
            <a:ext cx="457240" cy="274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Line Callout 2 2"/>
          <p:cNvSpPr/>
          <p:nvPr/>
        </p:nvSpPr>
        <p:spPr>
          <a:xfrm>
            <a:off x="7858378" y="2630798"/>
            <a:ext cx="1154835" cy="905834"/>
          </a:xfrm>
          <a:prstGeom prst="borderCallout2">
            <a:avLst>
              <a:gd name="adj1" fmla="val 18750"/>
              <a:gd name="adj2" fmla="val -8333"/>
              <a:gd name="adj3" fmla="val 18750"/>
              <a:gd name="adj4" fmla="val -16667"/>
              <a:gd name="adj5" fmla="val -48585"/>
              <a:gd name="adj6" fmla="val -31026"/>
            </a:avLst>
          </a:prstGeom>
          <a:solidFill>
            <a:schemeClr val="tx2"/>
          </a:solidFill>
          <a:ln w="63500">
            <a:solidFill>
              <a:schemeClr val="tx2"/>
            </a:solidFill>
            <a:round/>
            <a:headEnd type="none"/>
            <a:tailEnd type="oval"/>
          </a:ln>
          <a:effectLst/>
        </p:spPr>
        <p:style>
          <a:lnRef idx="1">
            <a:schemeClr val="accent1"/>
          </a:lnRef>
          <a:fillRef idx="3">
            <a:schemeClr val="accent1"/>
          </a:fillRef>
          <a:effectRef idx="2">
            <a:schemeClr val="accent1"/>
          </a:effectRef>
          <a:fontRef idx="minor">
            <a:schemeClr val="lt1"/>
          </a:fontRef>
        </p:style>
        <p:txBody>
          <a:bodyPr lIns="182880" tIns="91440" rtlCol="0" anchor="t" anchorCtr="0"/>
          <a:lstStyle/>
          <a:p>
            <a:pPr algn="ctr" defTabSz="914400" eaLnBrk="0" fontAlgn="base" hangingPunct="0">
              <a:spcBef>
                <a:spcPct val="20000"/>
              </a:spcBef>
              <a:spcAft>
                <a:spcPct val="0"/>
              </a:spcAft>
              <a:buClr>
                <a:srgbClr val="A50021"/>
              </a:buClr>
              <a:buSzPct val="80000"/>
            </a:pPr>
            <a:r>
              <a:rPr lang="en-US" sz="1200" b="1" dirty="0"/>
              <a:t>January 2014: </a:t>
            </a:r>
            <a:r>
              <a:rPr lang="en-US" sz="1200" b="1" dirty="0" smtClean="0"/>
              <a:t>Careless untrained insiders 42%</a:t>
            </a:r>
            <a:endParaRPr lang="en-US" sz="1200" b="1" dirty="0"/>
          </a:p>
        </p:txBody>
      </p:sp>
    </p:spTree>
    <p:extLst>
      <p:ext uri="{BB962C8B-B14F-4D97-AF65-F5344CB8AC3E}">
        <p14:creationId xmlns:p14="http://schemas.microsoft.com/office/powerpoint/2010/main" val="178053923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descr="question_icon.png"/>
          <p:cNvPicPr>
            <a:picLocks noChangeAspect="1"/>
          </p:cNvPicPr>
          <p:nvPr/>
        </p:nvPicPr>
        <p:blipFill rotWithShape="1">
          <a:blip r:embed="rId3">
            <a:extLst>
              <a:ext uri="{28A0092B-C50C-407E-A947-70E740481C1C}">
                <a14:useLocalDpi xmlns:a14="http://schemas.microsoft.com/office/drawing/2010/main" val="0"/>
              </a:ext>
            </a:extLst>
          </a:blip>
          <a:srcRect l="-1" r="-4229"/>
          <a:stretch/>
        </p:blipFill>
        <p:spPr>
          <a:xfrm>
            <a:off x="490899" y="6134617"/>
            <a:ext cx="8452055" cy="238263"/>
          </a:xfrm>
          <a:prstGeom prst="rect">
            <a:avLst/>
          </a:prstGeom>
          <a:noFill/>
        </p:spPr>
      </p:pic>
      <p:graphicFrame>
        <p:nvGraphicFramePr>
          <p:cNvPr id="15" name="Chart 14"/>
          <p:cNvGraphicFramePr/>
          <p:nvPr>
            <p:extLst>
              <p:ext uri="{D42A27DB-BD31-4B8C-83A1-F6EECF244321}">
                <p14:modId xmlns:p14="http://schemas.microsoft.com/office/powerpoint/2010/main" val="613284305"/>
              </p:ext>
            </p:extLst>
          </p:nvPr>
        </p:nvGraphicFramePr>
        <p:xfrm>
          <a:off x="-99199" y="1886333"/>
          <a:ext cx="8512629" cy="4577715"/>
        </p:xfrm>
        <a:graphic>
          <a:graphicData uri="http://schemas.openxmlformats.org/drawingml/2006/chart">
            <c:chart xmlns:c="http://schemas.openxmlformats.org/drawingml/2006/chart" xmlns:r="http://schemas.openxmlformats.org/officeDocument/2006/relationships" r:id="rId4"/>
          </a:graphicData>
        </a:graphic>
      </p:graphicFrame>
      <p:sp>
        <p:nvSpPr>
          <p:cNvPr id="24" name="Slide Number Placeholder 23"/>
          <p:cNvSpPr>
            <a:spLocks noGrp="1"/>
          </p:cNvSpPr>
          <p:nvPr>
            <p:ph type="sldNum" sz="quarter" idx="10"/>
          </p:nvPr>
        </p:nvSpPr>
        <p:spPr/>
        <p:txBody>
          <a:bodyPr/>
          <a:lstStyle/>
          <a:p>
            <a:fld id="{C87959B8-3C14-494A-BA72-BB41BB37CE04}" type="slidenum">
              <a:rPr lang="en-US" smtClean="0"/>
              <a:pPr/>
              <a:t>8</a:t>
            </a:fld>
            <a:endParaRPr lang="en-US" dirty="0"/>
          </a:p>
        </p:txBody>
      </p:sp>
      <p:sp>
        <p:nvSpPr>
          <p:cNvPr id="22" name="Text Placeholder 21"/>
          <p:cNvSpPr>
            <a:spLocks noGrp="1"/>
          </p:cNvSpPr>
          <p:nvPr>
            <p:ph type="body" sz="quarter" idx="18"/>
          </p:nvPr>
        </p:nvSpPr>
        <p:spPr>
          <a:xfrm>
            <a:off x="457200" y="638344"/>
            <a:ext cx="8147304" cy="687387"/>
          </a:xfrm>
        </p:spPr>
        <p:txBody>
          <a:bodyPr/>
          <a:lstStyle/>
          <a:p>
            <a:r>
              <a:rPr lang="en-US" dirty="0" smtClean="0">
                <a:latin typeface="+mj-lt"/>
              </a:rPr>
              <a:t>At-Risk Data Location</a:t>
            </a:r>
            <a:endParaRPr lang="en-US" dirty="0">
              <a:latin typeface="+mj-lt"/>
            </a:endParaRPr>
          </a:p>
        </p:txBody>
      </p:sp>
      <p:sp>
        <p:nvSpPr>
          <p:cNvPr id="21" name="Text Placeholder 20"/>
          <p:cNvSpPr>
            <a:spLocks noGrp="1"/>
          </p:cNvSpPr>
          <p:nvPr>
            <p:ph type="body" sz="quarter" idx="17"/>
          </p:nvPr>
        </p:nvSpPr>
        <p:spPr/>
        <p:txBody>
          <a:bodyPr/>
          <a:lstStyle/>
          <a:p>
            <a:r>
              <a:rPr lang="en-US" dirty="0"/>
              <a:t>IT SECURITY OBSTACLES, </a:t>
            </a:r>
            <a:r>
              <a:rPr lang="en-US" dirty="0" smtClean="0"/>
              <a:t>THREATS AND </a:t>
            </a:r>
            <a:r>
              <a:rPr lang="en-US" dirty="0"/>
              <a:t>BREACHES</a:t>
            </a:r>
          </a:p>
        </p:txBody>
      </p:sp>
      <p:sp>
        <p:nvSpPr>
          <p:cNvPr id="17" name="Text Placeholder 1"/>
          <p:cNvSpPr>
            <a:spLocks noGrp="1"/>
          </p:cNvSpPr>
          <p:nvPr>
            <p:ph type="body" sz="quarter" idx="19"/>
          </p:nvPr>
        </p:nvSpPr>
        <p:spPr>
          <a:xfrm>
            <a:off x="410900" y="1134781"/>
            <a:ext cx="8206701" cy="751553"/>
          </a:xfrm>
        </p:spPr>
        <p:txBody>
          <a:bodyPr/>
          <a:lstStyle/>
          <a:p>
            <a:pPr marL="173736" lvl="0" indent="-173736">
              <a:spcBef>
                <a:spcPts val="432"/>
              </a:spcBef>
              <a:spcAft>
                <a:spcPts val="432"/>
              </a:spcAft>
              <a:defRPr/>
            </a:pPr>
            <a:r>
              <a:rPr lang="en-US" sz="1600" dirty="0" smtClean="0"/>
              <a:t>About half of respondents indicate data on employee or contractor personal computers and removable storage media is most at risk.</a:t>
            </a:r>
            <a:endParaRPr lang="en-US" sz="1600" dirty="0"/>
          </a:p>
        </p:txBody>
      </p:sp>
      <p:pic>
        <p:nvPicPr>
          <p:cNvPr id="19" name="Picture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46690" y="675150"/>
            <a:ext cx="1554480" cy="354936"/>
          </a:xfrm>
          <a:prstGeom prst="rect">
            <a:avLst/>
          </a:prstGeom>
        </p:spPr>
      </p:pic>
      <p:sp>
        <p:nvSpPr>
          <p:cNvPr id="11" name="Rectangle 10"/>
          <p:cNvSpPr/>
          <p:nvPr/>
        </p:nvSpPr>
        <p:spPr>
          <a:xfrm>
            <a:off x="490899" y="6035038"/>
            <a:ext cx="8173002" cy="304699"/>
          </a:xfrm>
          <a:prstGeom prst="rect">
            <a:avLst/>
          </a:prstGeom>
          <a:noFill/>
        </p:spPr>
        <p:txBody>
          <a:bodyPr wrap="square" tIns="155448" bIns="9144" anchor="ctr">
            <a:spAutoFit/>
          </a:bodyPr>
          <a:lstStyle/>
          <a:p>
            <a:pPr marL="233363" lvl="0" defTabSz="914400">
              <a:spcBef>
                <a:spcPct val="20000"/>
              </a:spcBef>
            </a:pPr>
            <a:r>
              <a:rPr lang="en-US" sz="900" i="1" dirty="0" smtClean="0"/>
              <a:t>Where </a:t>
            </a:r>
            <a:r>
              <a:rPr lang="en-US" sz="900" i="1" dirty="0"/>
              <a:t>do you think your government agency’s data is most at risk?</a:t>
            </a:r>
          </a:p>
        </p:txBody>
      </p:sp>
      <p:sp>
        <p:nvSpPr>
          <p:cNvPr id="12" name="TextBox 11"/>
          <p:cNvSpPr txBox="1"/>
          <p:nvPr/>
        </p:nvSpPr>
        <p:spPr>
          <a:xfrm>
            <a:off x="402723" y="5940529"/>
            <a:ext cx="2300925" cy="246221"/>
          </a:xfrm>
          <a:prstGeom prst="rect">
            <a:avLst/>
          </a:prstGeom>
          <a:noFill/>
        </p:spPr>
        <p:txBody>
          <a:bodyPr wrap="square" rIns="0" rtlCol="0">
            <a:spAutoFit/>
          </a:bodyPr>
          <a:lstStyle/>
          <a:p>
            <a:r>
              <a:rPr lang="en-US" sz="1000" i="0" dirty="0" smtClean="0">
                <a:latin typeface="+mn-lt"/>
              </a:rPr>
              <a:t>Note: Multiple responses allowed</a:t>
            </a:r>
            <a:endParaRPr lang="en-US" sz="1000" i="0" dirty="0">
              <a:latin typeface="+mn-lt"/>
            </a:endParaRPr>
          </a:p>
        </p:txBody>
      </p:sp>
      <p:sp>
        <p:nvSpPr>
          <p:cNvPr id="13" name="TextBox 17"/>
          <p:cNvSpPr txBox="1"/>
          <p:nvPr/>
        </p:nvSpPr>
        <p:spPr bwMode="auto">
          <a:xfrm>
            <a:off x="402723" y="5811859"/>
            <a:ext cx="673887" cy="205914"/>
          </a:xfrm>
          <a:prstGeom prst="rect">
            <a:avLst/>
          </a:prstGeom>
          <a:noFill/>
          <a:ln w="9525" algn="ctr">
            <a:noFill/>
            <a:miter lim="800000"/>
            <a:headEnd/>
            <a:tailEnd/>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63513" indent="-342900" eaLnBrk="0" hangingPunct="0">
              <a:lnSpc>
                <a:spcPct val="80000"/>
              </a:lnSpc>
              <a:spcBef>
                <a:spcPct val="50000"/>
              </a:spcBef>
              <a:buClr>
                <a:srgbClr val="A50021"/>
              </a:buClr>
              <a:buSzPct val="80000"/>
              <a:buFont typeface="Wingdings" pitchFamily="2" charset="2"/>
              <a:buNone/>
            </a:pPr>
            <a:r>
              <a:rPr lang="en-US" sz="900" i="1" dirty="0" smtClean="0"/>
              <a:t>N=200</a:t>
            </a:r>
            <a:endParaRPr lang="en-US" sz="900" i="1" dirty="0" smtClean="0">
              <a:latin typeface="+mn-lt"/>
            </a:endParaRPr>
          </a:p>
        </p:txBody>
      </p:sp>
    </p:spTree>
    <p:extLst>
      <p:ext uri="{BB962C8B-B14F-4D97-AF65-F5344CB8AC3E}">
        <p14:creationId xmlns:p14="http://schemas.microsoft.com/office/powerpoint/2010/main" val="165058239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descr="question_icon.png"/>
          <p:cNvPicPr>
            <a:picLocks noChangeAspect="1"/>
          </p:cNvPicPr>
          <p:nvPr/>
        </p:nvPicPr>
        <p:blipFill rotWithShape="1">
          <a:blip r:embed="rId3">
            <a:extLst>
              <a:ext uri="{28A0092B-C50C-407E-A947-70E740481C1C}">
                <a14:useLocalDpi xmlns:a14="http://schemas.microsoft.com/office/drawing/2010/main" val="0"/>
              </a:ext>
            </a:extLst>
          </a:blip>
          <a:srcRect l="-1" r="-4229"/>
          <a:stretch/>
        </p:blipFill>
        <p:spPr>
          <a:xfrm>
            <a:off x="490899" y="6134617"/>
            <a:ext cx="8452055" cy="238263"/>
          </a:xfrm>
          <a:prstGeom prst="rect">
            <a:avLst/>
          </a:prstGeom>
          <a:noFill/>
        </p:spPr>
      </p:pic>
      <p:sp>
        <p:nvSpPr>
          <p:cNvPr id="24" name="Slide Number Placeholder 23"/>
          <p:cNvSpPr>
            <a:spLocks noGrp="1"/>
          </p:cNvSpPr>
          <p:nvPr>
            <p:ph type="sldNum" sz="quarter" idx="10"/>
          </p:nvPr>
        </p:nvSpPr>
        <p:spPr/>
        <p:txBody>
          <a:bodyPr/>
          <a:lstStyle/>
          <a:p>
            <a:fld id="{C87959B8-3C14-494A-BA72-BB41BB37CE04}" type="slidenum">
              <a:rPr lang="en-US" smtClean="0"/>
              <a:pPr/>
              <a:t>9</a:t>
            </a:fld>
            <a:endParaRPr lang="en-US" dirty="0"/>
          </a:p>
        </p:txBody>
      </p:sp>
      <p:sp>
        <p:nvSpPr>
          <p:cNvPr id="22" name="Text Placeholder 21"/>
          <p:cNvSpPr>
            <a:spLocks noGrp="1"/>
          </p:cNvSpPr>
          <p:nvPr>
            <p:ph type="body" sz="quarter" idx="18"/>
          </p:nvPr>
        </p:nvSpPr>
        <p:spPr>
          <a:xfrm>
            <a:off x="457200" y="638344"/>
            <a:ext cx="8147304" cy="687387"/>
          </a:xfrm>
        </p:spPr>
        <p:txBody>
          <a:bodyPr/>
          <a:lstStyle/>
          <a:p>
            <a:r>
              <a:rPr lang="en-US" dirty="0" smtClean="0">
                <a:latin typeface="+mj-lt"/>
              </a:rPr>
              <a:t>Change in Concern and Resources</a:t>
            </a:r>
            <a:endParaRPr lang="en-US" dirty="0">
              <a:latin typeface="+mj-lt"/>
            </a:endParaRPr>
          </a:p>
        </p:txBody>
      </p:sp>
      <p:sp>
        <p:nvSpPr>
          <p:cNvPr id="21" name="Text Placeholder 20"/>
          <p:cNvSpPr>
            <a:spLocks noGrp="1"/>
          </p:cNvSpPr>
          <p:nvPr>
            <p:ph type="body" sz="quarter" idx="17"/>
          </p:nvPr>
        </p:nvSpPr>
        <p:spPr/>
        <p:txBody>
          <a:bodyPr/>
          <a:lstStyle/>
          <a:p>
            <a:r>
              <a:rPr lang="en-US" dirty="0"/>
              <a:t>IT SECURITY OBSTACLES, </a:t>
            </a:r>
            <a:r>
              <a:rPr lang="en-US" dirty="0" smtClean="0"/>
              <a:t>THREATS </a:t>
            </a:r>
            <a:r>
              <a:rPr lang="en-US" dirty="0"/>
              <a:t>AND BREACHES</a:t>
            </a:r>
          </a:p>
        </p:txBody>
      </p:sp>
      <p:sp>
        <p:nvSpPr>
          <p:cNvPr id="20" name="Rectangle 19"/>
          <p:cNvSpPr/>
          <p:nvPr/>
        </p:nvSpPr>
        <p:spPr>
          <a:xfrm>
            <a:off x="490899" y="5976675"/>
            <a:ext cx="8173002" cy="470898"/>
          </a:xfrm>
          <a:prstGeom prst="rect">
            <a:avLst/>
          </a:prstGeom>
          <a:noFill/>
        </p:spPr>
        <p:txBody>
          <a:bodyPr wrap="square" tIns="155448" bIns="9144" anchor="ctr">
            <a:spAutoFit/>
          </a:bodyPr>
          <a:lstStyle/>
          <a:p>
            <a:pPr marL="233363" defTabSz="914400">
              <a:spcBef>
                <a:spcPct val="20000"/>
              </a:spcBef>
            </a:pPr>
            <a:r>
              <a:rPr lang="en-US" sz="900" i="1" dirty="0"/>
              <a:t>How has your organization’s concern changed over the last two years for the following types of IT security threats?</a:t>
            </a:r>
          </a:p>
          <a:p>
            <a:pPr marL="233363" defTabSz="914400">
              <a:spcBef>
                <a:spcPct val="20000"/>
              </a:spcBef>
            </a:pPr>
            <a:r>
              <a:rPr lang="en-US" sz="900" i="1" dirty="0" smtClean="0"/>
              <a:t>How </a:t>
            </a:r>
            <a:r>
              <a:rPr lang="en-US" sz="900" i="1" dirty="0"/>
              <a:t>has your organization’s investment in resources changed over the last two years for the following types of IT security threats</a:t>
            </a:r>
            <a:r>
              <a:rPr lang="en-US" sz="900" i="1" dirty="0" smtClean="0"/>
              <a:t>?</a:t>
            </a:r>
            <a:endParaRPr lang="en-US" sz="900" i="1" dirty="0"/>
          </a:p>
        </p:txBody>
      </p:sp>
      <p:sp>
        <p:nvSpPr>
          <p:cNvPr id="15" name="Text Placeholder 1"/>
          <p:cNvSpPr>
            <a:spLocks noGrp="1"/>
          </p:cNvSpPr>
          <p:nvPr>
            <p:ph type="body" sz="quarter" idx="19"/>
          </p:nvPr>
        </p:nvSpPr>
        <p:spPr>
          <a:xfrm>
            <a:off x="457200" y="1216489"/>
            <a:ext cx="8206701" cy="751553"/>
          </a:xfrm>
        </p:spPr>
        <p:txBody>
          <a:bodyPr/>
          <a:lstStyle/>
          <a:p>
            <a:pPr marL="173736" lvl="0" indent="-173736">
              <a:spcBef>
                <a:spcPts val="432"/>
              </a:spcBef>
              <a:spcAft>
                <a:spcPts val="432"/>
              </a:spcAft>
              <a:defRPr/>
            </a:pPr>
            <a:r>
              <a:rPr lang="en-US" sz="1600" dirty="0" smtClean="0"/>
              <a:t>Federal agencies’ concern has increased in the last two years for internal and external threats, but the investment in resources lags slightly.</a:t>
            </a:r>
            <a:endParaRPr lang="en-US" sz="1600" dirty="0"/>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6690" y="675150"/>
            <a:ext cx="1554480" cy="354936"/>
          </a:xfrm>
          <a:prstGeom prst="rect">
            <a:avLst/>
          </a:prstGeom>
        </p:spPr>
      </p:pic>
      <p:sp>
        <p:nvSpPr>
          <p:cNvPr id="11" name="TextBox 10"/>
          <p:cNvSpPr txBox="1"/>
          <p:nvPr/>
        </p:nvSpPr>
        <p:spPr bwMode="auto">
          <a:xfrm>
            <a:off x="436880" y="5873730"/>
            <a:ext cx="673872" cy="205890"/>
          </a:xfrm>
          <a:prstGeom prst="rect">
            <a:avLst/>
          </a:prstGeom>
          <a:noFill/>
          <a:ln w="9525" algn="ctr">
            <a:noFill/>
            <a:miter lim="800000"/>
            <a:headEnd/>
            <a:tailEnd/>
          </a:ln>
        </p:spPr>
        <p:txBody>
          <a:bodyPr wrap="square" rtlCol="0">
            <a:spAutoFit/>
          </a:bodyPr>
          <a:lstStyle/>
          <a:p>
            <a:pPr marL="163513" indent="-342900" eaLnBrk="0" hangingPunct="0">
              <a:lnSpc>
                <a:spcPct val="80000"/>
              </a:lnSpc>
              <a:spcBef>
                <a:spcPct val="50000"/>
              </a:spcBef>
              <a:buClr>
                <a:srgbClr val="A50021"/>
              </a:buClr>
              <a:buSzPct val="80000"/>
              <a:buFont typeface="Wingdings" pitchFamily="2" charset="2"/>
              <a:buNone/>
            </a:pPr>
            <a:r>
              <a:rPr lang="en-US" sz="900" i="1" dirty="0" smtClean="0"/>
              <a:t>N=200</a:t>
            </a:r>
            <a:endParaRPr lang="en-US" sz="900" i="1" dirty="0" smtClean="0">
              <a:latin typeface="+mn-lt"/>
            </a:endParaRPr>
          </a:p>
        </p:txBody>
      </p:sp>
      <p:graphicFrame>
        <p:nvGraphicFramePr>
          <p:cNvPr id="14" name="Chart 13"/>
          <p:cNvGraphicFramePr/>
          <p:nvPr>
            <p:extLst>
              <p:ext uri="{D42A27DB-BD31-4B8C-83A1-F6EECF244321}">
                <p14:modId xmlns:p14="http://schemas.microsoft.com/office/powerpoint/2010/main" val="1162505272"/>
              </p:ext>
            </p:extLst>
          </p:nvPr>
        </p:nvGraphicFramePr>
        <p:xfrm>
          <a:off x="-73573" y="1962023"/>
          <a:ext cx="8521661" cy="4065901"/>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bwMode="auto">
          <a:xfrm>
            <a:off x="5764965" y="2256877"/>
            <a:ext cx="2898936" cy="289310"/>
          </a:xfrm>
          <a:prstGeom prst="rect">
            <a:avLst/>
          </a:prstGeom>
          <a:noFill/>
          <a:ln w="9525" algn="ctr">
            <a:noFill/>
            <a:miter lim="800000"/>
            <a:headEnd/>
            <a:tailEnd/>
          </a:ln>
        </p:spPr>
        <p:txBody>
          <a:bodyPr wrap="square" rtlCol="0">
            <a:spAutoFit/>
          </a:bodyPr>
          <a:lstStyle/>
          <a:p>
            <a:pPr marL="163513" indent="-342900" eaLnBrk="0" hangingPunct="0">
              <a:lnSpc>
                <a:spcPct val="80000"/>
              </a:lnSpc>
              <a:spcBef>
                <a:spcPct val="50000"/>
              </a:spcBef>
              <a:buClr>
                <a:srgbClr val="A50021"/>
              </a:buClr>
              <a:buSzPct val="80000"/>
              <a:buFont typeface="Wingdings" pitchFamily="2" charset="2"/>
              <a:buNone/>
            </a:pPr>
            <a:r>
              <a:rPr lang="en-US" sz="1600" b="1" dirty="0" smtClean="0">
                <a:latin typeface="+mn-lt"/>
              </a:rPr>
              <a:t>Investment in Resources</a:t>
            </a:r>
          </a:p>
        </p:txBody>
      </p:sp>
      <p:sp>
        <p:nvSpPr>
          <p:cNvPr id="16" name="TextBox 15"/>
          <p:cNvSpPr txBox="1"/>
          <p:nvPr/>
        </p:nvSpPr>
        <p:spPr bwMode="auto">
          <a:xfrm>
            <a:off x="2866029" y="2252004"/>
            <a:ext cx="2898936" cy="294183"/>
          </a:xfrm>
          <a:prstGeom prst="rect">
            <a:avLst/>
          </a:prstGeom>
          <a:noFill/>
          <a:ln w="9525" algn="ctr">
            <a:noFill/>
            <a:miter lim="800000"/>
            <a:headEnd/>
            <a:tailEnd/>
          </a:ln>
        </p:spPr>
        <p:txBody>
          <a:bodyPr wrap="square" rtlCol="0">
            <a:spAutoFit/>
          </a:bodyPr>
          <a:lstStyle/>
          <a:p>
            <a:pPr marL="163513" indent="-342900" eaLnBrk="0" hangingPunct="0">
              <a:lnSpc>
                <a:spcPct val="80000"/>
              </a:lnSpc>
              <a:spcBef>
                <a:spcPct val="50000"/>
              </a:spcBef>
              <a:buClr>
                <a:srgbClr val="A50021"/>
              </a:buClr>
              <a:buSzPct val="80000"/>
              <a:buFont typeface="Wingdings" pitchFamily="2" charset="2"/>
              <a:buNone/>
            </a:pPr>
            <a:r>
              <a:rPr lang="en-US" sz="1600" b="1" dirty="0" smtClean="0"/>
              <a:t>Concern</a:t>
            </a:r>
            <a:endParaRPr lang="en-US" sz="1600" b="1" dirty="0" smtClean="0">
              <a:latin typeface="+mn-lt"/>
            </a:endParaRPr>
          </a:p>
        </p:txBody>
      </p:sp>
      <p:grpSp>
        <p:nvGrpSpPr>
          <p:cNvPr id="5" name="Group 4"/>
          <p:cNvGrpSpPr/>
          <p:nvPr/>
        </p:nvGrpSpPr>
        <p:grpSpPr>
          <a:xfrm>
            <a:off x="263809" y="3026846"/>
            <a:ext cx="1450691" cy="1938992"/>
            <a:chOff x="263809" y="3026846"/>
            <a:chExt cx="1450691" cy="1938992"/>
          </a:xfrm>
        </p:grpSpPr>
        <p:sp>
          <p:nvSpPr>
            <p:cNvPr id="3" name="TextBox 2"/>
            <p:cNvSpPr txBox="1"/>
            <p:nvPr/>
          </p:nvSpPr>
          <p:spPr bwMode="auto">
            <a:xfrm>
              <a:off x="457200" y="3026846"/>
              <a:ext cx="1257300" cy="1938992"/>
            </a:xfrm>
            <a:prstGeom prst="rect">
              <a:avLst/>
            </a:prstGeom>
            <a:noFill/>
            <a:ln w="9525" algn="ctr">
              <a:noFill/>
              <a:miter lim="800000"/>
              <a:headEnd/>
              <a:tailEnd/>
            </a:ln>
          </p:spPr>
          <p:txBody>
            <a:bodyPr wrap="square" rtlCol="0">
              <a:spAutoFit/>
            </a:bodyPr>
            <a:lstStyle/>
            <a:p>
              <a:pPr eaLnBrk="0" hangingPunct="0">
                <a:lnSpc>
                  <a:spcPct val="80000"/>
                </a:lnSpc>
                <a:spcBef>
                  <a:spcPct val="50000"/>
                </a:spcBef>
                <a:buClr>
                  <a:srgbClr val="A50021"/>
                </a:buClr>
                <a:buSzPct val="80000"/>
                <a:buFont typeface="Wingdings" pitchFamily="2" charset="2"/>
                <a:buNone/>
              </a:pPr>
              <a:r>
                <a:rPr lang="en-US" sz="1200" dirty="0" smtClean="0">
                  <a:latin typeface="+mn-lt"/>
                </a:rPr>
                <a:t>Significantly increased</a:t>
              </a:r>
            </a:p>
            <a:p>
              <a:pPr eaLnBrk="0" hangingPunct="0">
                <a:lnSpc>
                  <a:spcPct val="80000"/>
                </a:lnSpc>
                <a:spcBef>
                  <a:spcPct val="50000"/>
                </a:spcBef>
                <a:buClr>
                  <a:srgbClr val="A50021"/>
                </a:buClr>
                <a:buSzPct val="80000"/>
                <a:buFont typeface="Wingdings" pitchFamily="2" charset="2"/>
                <a:buNone/>
              </a:pPr>
              <a:r>
                <a:rPr lang="en-US" sz="1200" dirty="0" smtClean="0"/>
                <a:t>Somewhat increased</a:t>
              </a:r>
            </a:p>
            <a:p>
              <a:pPr eaLnBrk="0" hangingPunct="0">
                <a:lnSpc>
                  <a:spcPct val="80000"/>
                </a:lnSpc>
                <a:spcBef>
                  <a:spcPct val="50000"/>
                </a:spcBef>
                <a:buClr>
                  <a:srgbClr val="A50021"/>
                </a:buClr>
                <a:buSzPct val="80000"/>
                <a:buFont typeface="Wingdings" pitchFamily="2" charset="2"/>
                <a:buNone/>
              </a:pPr>
              <a:r>
                <a:rPr lang="en-US" sz="1200" dirty="0" smtClean="0">
                  <a:latin typeface="+mn-lt"/>
                </a:rPr>
                <a:t>Remained the same</a:t>
              </a:r>
            </a:p>
            <a:p>
              <a:pPr eaLnBrk="0" hangingPunct="0">
                <a:lnSpc>
                  <a:spcPct val="80000"/>
                </a:lnSpc>
                <a:spcBef>
                  <a:spcPct val="50000"/>
                </a:spcBef>
                <a:buClr>
                  <a:srgbClr val="A50021"/>
                </a:buClr>
                <a:buSzPct val="80000"/>
                <a:buFont typeface="Wingdings" pitchFamily="2" charset="2"/>
                <a:buNone/>
              </a:pPr>
              <a:r>
                <a:rPr lang="en-US" sz="1200" dirty="0" smtClean="0"/>
                <a:t>Somewhat decreased</a:t>
              </a:r>
            </a:p>
            <a:p>
              <a:pPr eaLnBrk="0" hangingPunct="0">
                <a:lnSpc>
                  <a:spcPct val="80000"/>
                </a:lnSpc>
                <a:spcBef>
                  <a:spcPct val="50000"/>
                </a:spcBef>
                <a:buClr>
                  <a:srgbClr val="A50021"/>
                </a:buClr>
                <a:buSzPct val="80000"/>
                <a:buFont typeface="Wingdings" pitchFamily="2" charset="2"/>
                <a:buNone/>
              </a:pPr>
              <a:r>
                <a:rPr lang="en-US" sz="1200" dirty="0" smtClean="0">
                  <a:latin typeface="+mn-lt"/>
                </a:rPr>
                <a:t>Significantly decreased</a:t>
              </a:r>
            </a:p>
          </p:txBody>
        </p:sp>
        <p:sp>
          <p:nvSpPr>
            <p:cNvPr id="4" name="Rectangle 3"/>
            <p:cNvSpPr/>
            <p:nvPr/>
          </p:nvSpPr>
          <p:spPr>
            <a:xfrm>
              <a:off x="274320" y="3098800"/>
              <a:ext cx="91440" cy="81280"/>
            </a:xfrm>
            <a:prstGeom prst="rect">
              <a:avLst/>
            </a:prstGeom>
            <a:solidFill>
              <a:schemeClr val="tx2"/>
            </a:solidFill>
            <a:ln w="63500">
              <a:solidFill>
                <a:schemeClr val="tx2"/>
              </a:solidFill>
              <a:round/>
              <a:headEnd type="none"/>
              <a:tailEnd type="oval"/>
            </a:ln>
            <a:effectLst/>
          </p:spPr>
          <p:style>
            <a:lnRef idx="1">
              <a:schemeClr val="accent1"/>
            </a:lnRef>
            <a:fillRef idx="3">
              <a:schemeClr val="accent1"/>
            </a:fillRef>
            <a:effectRef idx="2">
              <a:schemeClr val="accent1"/>
            </a:effectRef>
            <a:fontRef idx="minor">
              <a:schemeClr val="lt1"/>
            </a:fontRef>
          </p:style>
          <p:txBody>
            <a:bodyPr lIns="182880" tIns="91440" rtlCol="0" anchor="t" anchorCtr="0"/>
            <a:lstStyle/>
            <a:p>
              <a:pPr algn="ctr" defTabSz="914400" eaLnBrk="0" fontAlgn="base" hangingPunct="0">
                <a:spcBef>
                  <a:spcPct val="20000"/>
                </a:spcBef>
                <a:spcAft>
                  <a:spcPct val="0"/>
                </a:spcAft>
                <a:buClr>
                  <a:srgbClr val="A50021"/>
                </a:buClr>
                <a:buSzPct val="80000"/>
              </a:pPr>
              <a:endParaRPr lang="en-US" sz="1200" b="1" dirty="0"/>
            </a:p>
          </p:txBody>
        </p:sp>
        <p:sp>
          <p:nvSpPr>
            <p:cNvPr id="18" name="Rectangle 17"/>
            <p:cNvSpPr/>
            <p:nvPr/>
          </p:nvSpPr>
          <p:spPr>
            <a:xfrm>
              <a:off x="274320" y="3515360"/>
              <a:ext cx="91440" cy="81280"/>
            </a:xfrm>
            <a:prstGeom prst="rect">
              <a:avLst/>
            </a:prstGeom>
            <a:solidFill>
              <a:schemeClr val="bg2"/>
            </a:solidFill>
            <a:ln w="63500">
              <a:solidFill>
                <a:schemeClr val="bg2"/>
              </a:solidFill>
              <a:round/>
              <a:headEnd type="none"/>
              <a:tailEnd type="oval"/>
            </a:ln>
            <a:effectLst/>
          </p:spPr>
          <p:style>
            <a:lnRef idx="1">
              <a:schemeClr val="accent1"/>
            </a:lnRef>
            <a:fillRef idx="3">
              <a:schemeClr val="accent1"/>
            </a:fillRef>
            <a:effectRef idx="2">
              <a:schemeClr val="accent1"/>
            </a:effectRef>
            <a:fontRef idx="minor">
              <a:schemeClr val="lt1"/>
            </a:fontRef>
          </p:style>
          <p:txBody>
            <a:bodyPr lIns="182880" tIns="91440" rtlCol="0" anchor="t" anchorCtr="0"/>
            <a:lstStyle/>
            <a:p>
              <a:pPr algn="ctr" defTabSz="914400" eaLnBrk="0" fontAlgn="base" hangingPunct="0">
                <a:spcBef>
                  <a:spcPct val="20000"/>
                </a:spcBef>
                <a:spcAft>
                  <a:spcPct val="0"/>
                </a:spcAft>
                <a:buClr>
                  <a:srgbClr val="A50021"/>
                </a:buClr>
                <a:buSzPct val="80000"/>
              </a:pPr>
              <a:endParaRPr lang="en-US" sz="1200" b="1" dirty="0"/>
            </a:p>
          </p:txBody>
        </p:sp>
        <p:sp>
          <p:nvSpPr>
            <p:cNvPr id="19" name="Rectangle 18"/>
            <p:cNvSpPr/>
            <p:nvPr/>
          </p:nvSpPr>
          <p:spPr>
            <a:xfrm>
              <a:off x="274320" y="3870960"/>
              <a:ext cx="91440" cy="81280"/>
            </a:xfrm>
            <a:prstGeom prst="rect">
              <a:avLst/>
            </a:prstGeom>
            <a:solidFill>
              <a:schemeClr val="accent1"/>
            </a:solidFill>
            <a:ln w="63500">
              <a:solidFill>
                <a:schemeClr val="accent1"/>
              </a:solidFill>
              <a:round/>
              <a:headEnd type="none"/>
              <a:tailEnd type="oval"/>
            </a:ln>
            <a:effectLst/>
          </p:spPr>
          <p:style>
            <a:lnRef idx="1">
              <a:schemeClr val="accent1"/>
            </a:lnRef>
            <a:fillRef idx="3">
              <a:schemeClr val="accent1"/>
            </a:fillRef>
            <a:effectRef idx="2">
              <a:schemeClr val="accent1"/>
            </a:effectRef>
            <a:fontRef idx="minor">
              <a:schemeClr val="lt1"/>
            </a:fontRef>
          </p:style>
          <p:txBody>
            <a:bodyPr lIns="182880" tIns="91440" rtlCol="0" anchor="t" anchorCtr="0"/>
            <a:lstStyle/>
            <a:p>
              <a:pPr algn="ctr" defTabSz="914400" eaLnBrk="0" fontAlgn="base" hangingPunct="0">
                <a:spcBef>
                  <a:spcPct val="20000"/>
                </a:spcBef>
                <a:spcAft>
                  <a:spcPct val="0"/>
                </a:spcAft>
                <a:buClr>
                  <a:srgbClr val="A50021"/>
                </a:buClr>
                <a:buSzPct val="80000"/>
              </a:pPr>
              <a:endParaRPr lang="en-US" sz="1200" b="1" dirty="0"/>
            </a:p>
          </p:txBody>
        </p:sp>
        <p:sp>
          <p:nvSpPr>
            <p:cNvPr id="23" name="Rectangle 22"/>
            <p:cNvSpPr/>
            <p:nvPr/>
          </p:nvSpPr>
          <p:spPr>
            <a:xfrm>
              <a:off x="269065" y="4244071"/>
              <a:ext cx="91440" cy="81280"/>
            </a:xfrm>
            <a:prstGeom prst="rect">
              <a:avLst/>
            </a:prstGeom>
            <a:solidFill>
              <a:schemeClr val="accent3"/>
            </a:solidFill>
            <a:ln w="63500">
              <a:solidFill>
                <a:schemeClr val="accent3"/>
              </a:solidFill>
              <a:round/>
              <a:headEnd type="none"/>
              <a:tailEnd type="oval"/>
            </a:ln>
            <a:effectLst/>
          </p:spPr>
          <p:style>
            <a:lnRef idx="1">
              <a:schemeClr val="accent1"/>
            </a:lnRef>
            <a:fillRef idx="3">
              <a:schemeClr val="accent1"/>
            </a:fillRef>
            <a:effectRef idx="2">
              <a:schemeClr val="accent1"/>
            </a:effectRef>
            <a:fontRef idx="minor">
              <a:schemeClr val="lt1"/>
            </a:fontRef>
          </p:style>
          <p:txBody>
            <a:bodyPr lIns="182880" tIns="91440" rtlCol="0" anchor="t" anchorCtr="0"/>
            <a:lstStyle/>
            <a:p>
              <a:pPr algn="ctr" defTabSz="914400" eaLnBrk="0" fontAlgn="base" hangingPunct="0">
                <a:spcBef>
                  <a:spcPct val="20000"/>
                </a:spcBef>
                <a:spcAft>
                  <a:spcPct val="0"/>
                </a:spcAft>
                <a:buClr>
                  <a:srgbClr val="A50021"/>
                </a:buClr>
                <a:buSzPct val="80000"/>
              </a:pPr>
              <a:endParaRPr lang="en-US" sz="1200" b="1" dirty="0"/>
            </a:p>
          </p:txBody>
        </p:sp>
        <p:sp>
          <p:nvSpPr>
            <p:cNvPr id="25" name="Rectangle 24"/>
            <p:cNvSpPr/>
            <p:nvPr/>
          </p:nvSpPr>
          <p:spPr>
            <a:xfrm>
              <a:off x="263809" y="4638204"/>
              <a:ext cx="91440" cy="81280"/>
            </a:xfrm>
            <a:prstGeom prst="rect">
              <a:avLst/>
            </a:prstGeom>
            <a:solidFill>
              <a:schemeClr val="accent2"/>
            </a:solidFill>
            <a:ln w="63500">
              <a:solidFill>
                <a:schemeClr val="accent2"/>
              </a:solidFill>
              <a:round/>
              <a:headEnd type="none"/>
              <a:tailEnd type="oval"/>
            </a:ln>
            <a:effectLst/>
          </p:spPr>
          <p:style>
            <a:lnRef idx="1">
              <a:schemeClr val="accent1"/>
            </a:lnRef>
            <a:fillRef idx="3">
              <a:schemeClr val="accent1"/>
            </a:fillRef>
            <a:effectRef idx="2">
              <a:schemeClr val="accent1"/>
            </a:effectRef>
            <a:fontRef idx="minor">
              <a:schemeClr val="lt1"/>
            </a:fontRef>
          </p:style>
          <p:txBody>
            <a:bodyPr lIns="182880" tIns="91440" rtlCol="0" anchor="t" anchorCtr="0"/>
            <a:lstStyle/>
            <a:p>
              <a:pPr algn="ctr" defTabSz="914400" eaLnBrk="0" fontAlgn="base" hangingPunct="0">
                <a:spcBef>
                  <a:spcPct val="20000"/>
                </a:spcBef>
                <a:spcAft>
                  <a:spcPct val="0"/>
                </a:spcAft>
                <a:buClr>
                  <a:srgbClr val="A50021"/>
                </a:buClr>
                <a:buSzPct val="80000"/>
              </a:pPr>
              <a:endParaRPr lang="en-US" sz="1200" b="1" dirty="0"/>
            </a:p>
          </p:txBody>
        </p:sp>
      </p:grpSp>
    </p:spTree>
    <p:extLst>
      <p:ext uri="{BB962C8B-B14F-4D97-AF65-F5344CB8AC3E}">
        <p14:creationId xmlns:p14="http://schemas.microsoft.com/office/powerpoint/2010/main" val="349076724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MC-template_11-16-11">
  <a:themeElements>
    <a:clrScheme name="MC New Brand">
      <a:dk1>
        <a:srgbClr val="000000"/>
      </a:dk1>
      <a:lt1>
        <a:srgbClr val="FFFFFF"/>
      </a:lt1>
      <a:dk2>
        <a:srgbClr val="C80000"/>
      </a:dk2>
      <a:lt2>
        <a:srgbClr val="621B4B"/>
      </a:lt2>
      <a:accent1>
        <a:srgbClr val="696A6D"/>
      </a:accent1>
      <a:accent2>
        <a:srgbClr val="D9D9D9"/>
      </a:accent2>
      <a:accent3>
        <a:srgbClr val="9FA1A4"/>
      </a:accent3>
      <a:accent4>
        <a:srgbClr val="C0B678"/>
      </a:accent4>
      <a:accent5>
        <a:srgbClr val="EEB111"/>
      </a:accent5>
      <a:accent6>
        <a:srgbClr val="005581"/>
      </a:accent6>
      <a:hlink>
        <a:srgbClr val="621B4B"/>
      </a:hlink>
      <a:folHlink>
        <a:srgbClr val="621B4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21B4B"/>
        </a:solidFill>
        <a:ln w="63500">
          <a:solidFill>
            <a:srgbClr val="621B4B"/>
          </a:solidFill>
          <a:round/>
          <a:headEnd type="none"/>
          <a:tailEnd type="oval"/>
        </a:ln>
        <a:effectLst/>
      </a:spPr>
      <a:bodyPr lIns="182880" tIns="91440" rtlCol="0" anchor="t" anchorCtr="0"/>
      <a:lstStyle>
        <a:defPPr defTabSz="914400" eaLnBrk="0" fontAlgn="base" hangingPunct="0">
          <a:spcBef>
            <a:spcPct val="20000"/>
          </a:spcBef>
          <a:spcAft>
            <a:spcPct val="0"/>
          </a:spcAft>
          <a:buClr>
            <a:srgbClr val="A50021"/>
          </a:buClr>
          <a:buSzPct val="80000"/>
          <a:defRPr sz="1200" b="1" dirty="0"/>
        </a:defPPr>
      </a:lstStyle>
      <a:style>
        <a:lnRef idx="1">
          <a:schemeClr val="accent1"/>
        </a:lnRef>
        <a:fillRef idx="3">
          <a:schemeClr val="accent1"/>
        </a:fillRef>
        <a:effectRef idx="2">
          <a:schemeClr val="accent1"/>
        </a:effectRef>
        <a:fontRef idx="minor">
          <a:schemeClr val="lt1"/>
        </a:fontRef>
      </a:style>
    </a:spDef>
    <a:txDef>
      <a:spPr bwMode="auto">
        <a:noFill/>
        <a:ln w="9525" algn="ctr">
          <a:noFill/>
          <a:miter lim="800000"/>
          <a:headEnd/>
          <a:tailEnd/>
        </a:ln>
      </a:spPr>
      <a:bodyPr wrap="square">
        <a:spAutoFit/>
      </a:bodyPr>
      <a:lstStyle>
        <a:defPPr marL="163513" indent="-342900" eaLnBrk="0" hangingPunct="0">
          <a:lnSpc>
            <a:spcPct val="80000"/>
          </a:lnSpc>
          <a:spcBef>
            <a:spcPct val="50000"/>
          </a:spcBef>
          <a:buClr>
            <a:srgbClr val="A50021"/>
          </a:buClr>
          <a:buSzPct val="80000"/>
          <a:buFont typeface="Wingdings" pitchFamily="2" charset="2"/>
          <a:buNone/>
          <a:defRPr sz="900" i="1" dirty="0" smtClean="0">
            <a:latin typeface="+mn-lt"/>
          </a:defRPr>
        </a:defPPr>
      </a:lstStyle>
    </a:txDef>
  </a:objectDefaults>
  <a:extraClrSchemeLst/>
</a:theme>
</file>

<file path=ppt/theme/theme2.xml><?xml version="1.0" encoding="utf-8"?>
<a:theme xmlns:a="http://schemas.openxmlformats.org/drawingml/2006/main" name="Office Theme">
  <a:themeElements>
    <a:clrScheme name="MC New Brand">
      <a:dk1>
        <a:srgbClr val="000000"/>
      </a:dk1>
      <a:lt1>
        <a:srgbClr val="FFFFFF"/>
      </a:lt1>
      <a:dk2>
        <a:srgbClr val="C80000"/>
      </a:dk2>
      <a:lt2>
        <a:srgbClr val="621B4B"/>
      </a:lt2>
      <a:accent1>
        <a:srgbClr val="696A6D"/>
      </a:accent1>
      <a:accent2>
        <a:srgbClr val="D9D9D9"/>
      </a:accent2>
      <a:accent3>
        <a:srgbClr val="9FA1A4"/>
      </a:accent3>
      <a:accent4>
        <a:srgbClr val="C0B678"/>
      </a:accent4>
      <a:accent5>
        <a:srgbClr val="EEB111"/>
      </a:accent5>
      <a:accent6>
        <a:srgbClr val="005581"/>
      </a:accent6>
      <a:hlink>
        <a:srgbClr val="005581"/>
      </a:hlink>
      <a:folHlink>
        <a:srgbClr val="621B4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ransitionWhite">
  <a:themeElements>
    <a:clrScheme name="MC New Theme">
      <a:dk1>
        <a:srgbClr val="000000"/>
      </a:dk1>
      <a:lt1>
        <a:srgbClr val="FFFFFF"/>
      </a:lt1>
      <a:dk2>
        <a:srgbClr val="C80000"/>
      </a:dk2>
      <a:lt2>
        <a:srgbClr val="621B4B"/>
      </a:lt2>
      <a:accent1>
        <a:srgbClr val="696A6D"/>
      </a:accent1>
      <a:accent2>
        <a:srgbClr val="D9D9D9"/>
      </a:accent2>
      <a:accent3>
        <a:srgbClr val="9FA1A4"/>
      </a:accent3>
      <a:accent4>
        <a:srgbClr val="C0B678"/>
      </a:accent4>
      <a:accent5>
        <a:srgbClr val="EEB111"/>
      </a:accent5>
      <a:accent6>
        <a:srgbClr val="005581"/>
      </a:accent6>
      <a:hlink>
        <a:srgbClr val="621B4B"/>
      </a:hlink>
      <a:folHlink>
        <a:srgbClr val="621B4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ransitionRed">
  <a:themeElements>
    <a:clrScheme name="MC New Theme">
      <a:dk1>
        <a:srgbClr val="000000"/>
      </a:dk1>
      <a:lt1>
        <a:srgbClr val="FFFFFF"/>
      </a:lt1>
      <a:dk2>
        <a:srgbClr val="C80000"/>
      </a:dk2>
      <a:lt2>
        <a:srgbClr val="621B4B"/>
      </a:lt2>
      <a:accent1>
        <a:srgbClr val="696A6D"/>
      </a:accent1>
      <a:accent2>
        <a:srgbClr val="D9D9D9"/>
      </a:accent2>
      <a:accent3>
        <a:srgbClr val="9FA1A4"/>
      </a:accent3>
      <a:accent4>
        <a:srgbClr val="C0B678"/>
      </a:accent4>
      <a:accent5>
        <a:srgbClr val="EEB111"/>
      </a:accent5>
      <a:accent6>
        <a:srgbClr val="005581"/>
      </a:accent6>
      <a:hlink>
        <a:srgbClr val="621B4B"/>
      </a:hlink>
      <a:folHlink>
        <a:srgbClr val="621B4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18a1b29f-6666-49f3-a237-75d680ade512">PQPV5C5EER2A-258-252</_dlc_DocId>
    <_dlc_DocIdUrl xmlns="18a1b29f-6666-49f3-a237-75d680ade512">
      <Url>https://marketconnections1.sharepoint.com/Projects/_layouts/15/DocIdRedir.aspx?ID=PQPV5C5EER2A-258-252</Url>
      <Description>PQPV5C5EER2A-258-252</Description>
    </_dlc_DocIdUrl>
    <SharedWithUsers xmlns="d0c6221f-13a9-478b-a28e-7b657fc8dbc3">
      <UserInfo>
        <DisplayName>Monica L. Mayk</DisplayName>
        <AccountId>29</AccountId>
        <AccountType/>
      </UserInfo>
      <UserInfo>
        <DisplayName>Laurie Morrow</DisplayName>
        <AccountId>24</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0C90C827DAA1E443A7F43710486DA5F2" ma:contentTypeVersion="1" ma:contentTypeDescription="Create a new document." ma:contentTypeScope="" ma:versionID="c81c8b37db704ad1733f99cd17c81381">
  <xsd:schema xmlns:xsd="http://www.w3.org/2001/XMLSchema" xmlns:xs="http://www.w3.org/2001/XMLSchema" xmlns:p="http://schemas.microsoft.com/office/2006/metadata/properties" xmlns:ns2="18a1b29f-6666-49f3-a237-75d680ade512" xmlns:ns3="d0c6221f-13a9-478b-a28e-7b657fc8dbc3" targetNamespace="http://schemas.microsoft.com/office/2006/metadata/properties" ma:root="true" ma:fieldsID="aff1561cbeeb06c173d750a04b844f66" ns2:_="" ns3:_="">
    <xsd:import namespace="18a1b29f-6666-49f3-a237-75d680ade512"/>
    <xsd:import namespace="d0c6221f-13a9-478b-a28e-7b657fc8dbc3"/>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a1b29f-6666-49f3-a237-75d680ade51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0c6221f-13a9-478b-a28e-7b657fc8dbc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2C9485-ED72-4CFB-A3BD-070E90CD7F34}">
  <ds:schemaRefs>
    <ds:schemaRef ds:uri="d0c6221f-13a9-478b-a28e-7b657fc8dbc3"/>
    <ds:schemaRef ds:uri="http://schemas.microsoft.com/office/2006/documentManagement/types"/>
    <ds:schemaRef ds:uri="http://schemas.microsoft.com/office/2006/metadata/properties"/>
    <ds:schemaRef ds:uri="http://purl.org/dc/elements/1.1/"/>
    <ds:schemaRef ds:uri="18a1b29f-6666-49f3-a237-75d680ade512"/>
    <ds:schemaRef ds:uri="http://schemas.openxmlformats.org/package/2006/metadata/core-properties"/>
    <ds:schemaRef ds:uri="http://purl.org/dc/term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9595A40F-ADF4-4FF4-8AB9-DA7C2E94255D}">
  <ds:schemaRefs>
    <ds:schemaRef ds:uri="http://schemas.microsoft.com/sharepoint/v3/contenttype/forms"/>
  </ds:schemaRefs>
</ds:datastoreItem>
</file>

<file path=customXml/itemProps3.xml><?xml version="1.0" encoding="utf-8"?>
<ds:datastoreItem xmlns:ds="http://schemas.openxmlformats.org/officeDocument/2006/customXml" ds:itemID="{ED25FB7D-0DB6-40ED-9806-6EFDBD9E6D34}">
  <ds:schemaRefs>
    <ds:schemaRef ds:uri="http://schemas.microsoft.com/sharepoint/events"/>
  </ds:schemaRefs>
</ds:datastoreItem>
</file>

<file path=customXml/itemProps4.xml><?xml version="1.0" encoding="utf-8"?>
<ds:datastoreItem xmlns:ds="http://schemas.openxmlformats.org/officeDocument/2006/customXml" ds:itemID="{B4A474DA-4248-4884-B7E6-2AB15F5643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a1b29f-6666-49f3-a237-75d680ade512"/>
    <ds:schemaRef ds:uri="d0c6221f-13a9-478b-a28e-7b657fc8db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MC-template_11-16-11</Template>
  <TotalTime>19075</TotalTime>
  <Words>2392</Words>
  <Application>Microsoft Office PowerPoint</Application>
  <PresentationFormat>On-screen Show (4:3)</PresentationFormat>
  <Paragraphs>438</Paragraphs>
  <Slides>20</Slides>
  <Notes>20</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20</vt:i4>
      </vt:variant>
    </vt:vector>
  </HeadingPairs>
  <TitlesOfParts>
    <vt:vector size="31" baseType="lpstr">
      <vt:lpstr>Adobe Arabic</vt:lpstr>
      <vt:lpstr>Arial</vt:lpstr>
      <vt:lpstr>Arial Black</vt:lpstr>
      <vt:lpstr>Calibri</vt:lpstr>
      <vt:lpstr>Courier New</vt:lpstr>
      <vt:lpstr>Times New Roman</vt:lpstr>
      <vt:lpstr>Wingdings</vt:lpstr>
      <vt:lpstr>MC-template_11-16-11</vt:lpstr>
      <vt:lpstr>Office Theme</vt:lpstr>
      <vt:lpstr>TransitionWhite</vt:lpstr>
      <vt:lpstr>TransitionRed</vt:lpstr>
      <vt:lpstr>PowerPoint Presentation</vt:lpstr>
      <vt:lpstr>PowerPoint Presentation</vt:lpstr>
      <vt:lpstr>PowerPoint Presentation</vt:lpstr>
      <vt:lpstr>PowerPoint Presentation</vt:lpstr>
      <vt:lpstr>RESPONDENT CLASSIFICATIONS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mkci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Elizabeth Lowery</dc:creator>
  <cp:lastModifiedBy>Connolly, Alyssa</cp:lastModifiedBy>
  <cp:revision>1506</cp:revision>
  <cp:lastPrinted>2015-01-02T18:05:35Z</cp:lastPrinted>
  <dcterms:created xsi:type="dcterms:W3CDTF">2011-11-17T21:32:29Z</dcterms:created>
  <dcterms:modified xsi:type="dcterms:W3CDTF">2015-01-23T16:29:36Z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0x0101000C90C827DAA1E443A7F43710486DA5F2</vt:lpwstr>
  </property>
  <property fmtid="{D5CDD505-2E9C-101B-9397-08002B2CF9AE}" pid="3" name="_dlc_DocIdItemGuid">
    <vt:lpwstr>f9520764-c93e-4d88-9ef8-1dc4e1917d7b</vt:lpwstr>
  </property>
</Properties>
</file>